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48"/>
  </p:notesMasterIdLst>
  <p:sldIdLst>
    <p:sldId id="256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9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110"/>
    <a:srgbClr val="D2911C"/>
    <a:srgbClr val="C8A50E"/>
    <a:srgbClr val="00831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50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B926A-308E-48D8-95D5-5FD771C861C7}" type="datetimeFigureOut">
              <a:rPr lang="nl-BE" smtClean="0"/>
              <a:t>23/09/2019</a:t>
            </a:fld>
            <a:endParaRPr lang="nl-BE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AC5E4-220F-4416-8221-8691BC0118B1}" type="slidenum">
              <a:rPr lang="nl-BE" smtClean="0"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98092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3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29346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6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7600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18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71927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19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86304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20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32684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21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63852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24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29346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27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7600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39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71927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40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86304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41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32684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AC5E4-220F-4416-8221-8691BC0118B1}" type="slidenum">
              <a:rPr lang="nl-BE" smtClean="0"/>
              <a:t>42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6385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-25400" y="825500"/>
            <a:ext cx="9169400" cy="5588000"/>
          </a:xfrm>
          <a:custGeom>
            <a:avLst/>
            <a:gdLst>
              <a:gd name="connsiteX0" fmla="*/ 25400 w 9169400"/>
              <a:gd name="connsiteY0" fmla="*/ 5588000 h 5588000"/>
              <a:gd name="connsiteX1" fmla="*/ 9169400 w 9169400"/>
              <a:gd name="connsiteY1" fmla="*/ 5562600 h 5588000"/>
              <a:gd name="connsiteX2" fmla="*/ 9169400 w 9169400"/>
              <a:gd name="connsiteY2" fmla="*/ 2120900 h 5588000"/>
              <a:gd name="connsiteX3" fmla="*/ 0 w 9169400"/>
              <a:gd name="connsiteY3" fmla="*/ 0 h 5588000"/>
              <a:gd name="connsiteX4" fmla="*/ 25400 w 9169400"/>
              <a:gd name="connsiteY4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400" h="5588000">
                <a:moveTo>
                  <a:pt x="25400" y="5588000"/>
                </a:moveTo>
                <a:lnTo>
                  <a:pt x="9169400" y="5562600"/>
                </a:lnTo>
                <a:lnTo>
                  <a:pt x="9169400" y="2120900"/>
                </a:lnTo>
                <a:lnTo>
                  <a:pt x="0" y="0"/>
                </a:lnTo>
                <a:lnTo>
                  <a:pt x="25400" y="558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3009899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971800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971800"/>
            <a:ext cx="541867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971800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1" y="4796"/>
            <a:ext cx="9135776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2374900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336801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2" y="4796"/>
            <a:ext cx="9135774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3122967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3084868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3084868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3084868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1" y="4796"/>
            <a:ext cx="9135776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2374900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336801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3368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2" y="4795"/>
            <a:ext cx="913577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3022600"/>
            <a:ext cx="67183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29845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2984501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2984501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2" y="4796"/>
            <a:ext cx="913577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4340391"/>
            <a:ext cx="64008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2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4302292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4302292"/>
            <a:ext cx="541867" cy="1572333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4302292"/>
            <a:ext cx="541867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2" y="4796"/>
            <a:ext cx="9135774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754234"/>
            <a:ext cx="64008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rgbClr val="00831A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716135"/>
            <a:ext cx="541867" cy="1572333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716135"/>
            <a:ext cx="541867" cy="157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716135"/>
            <a:ext cx="541867" cy="1572333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2" y="4796"/>
            <a:ext cx="9135774" cy="684840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25400" y="6032500"/>
            <a:ext cx="91821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1700" y="754234"/>
            <a:ext cx="64008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rgbClr val="00831A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452033" y="716135"/>
            <a:ext cx="541867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8133" y="716135"/>
            <a:ext cx="541867" cy="1572333"/>
          </a:xfrm>
          <a:prstGeom prst="rect">
            <a:avLst/>
          </a:prstGeom>
          <a:solidFill>
            <a:srgbClr val="C7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111" y="716135"/>
            <a:ext cx="541867" cy="15723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4556" y="6224798"/>
            <a:ext cx="1483485" cy="556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47699"/>
            <a:ext cx="76962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rgbClr val="00831A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39901"/>
            <a:ext cx="7696200" cy="4114800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chemeClr val="bg2"/>
                </a:solidFill>
              </a:defRPr>
            </a:lvl1pPr>
            <a:lvl2pPr marL="72000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1440000"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132" y="6207704"/>
            <a:ext cx="1545048" cy="579988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47699"/>
            <a:ext cx="76962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rgbClr val="00831A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39901"/>
            <a:ext cx="7696200" cy="4114800"/>
          </a:xfrm>
        </p:spPr>
        <p:txBody>
          <a:bodyPr/>
          <a:lstStyle>
            <a:lvl1pPr marL="0">
              <a:spcBef>
                <a:spcPts val="0"/>
              </a:spcBef>
              <a:buFont typeface="Arial"/>
              <a:buChar char="•"/>
              <a:defRPr b="0">
                <a:solidFill>
                  <a:schemeClr val="bg2"/>
                </a:solidFill>
              </a:defRPr>
            </a:lvl1pPr>
            <a:lvl2pPr marL="720000">
              <a:spcBef>
                <a:spcPts val="0"/>
              </a:spcBef>
              <a:buFont typeface="Arial"/>
              <a:buChar char="•"/>
              <a:defRPr b="0" i="1">
                <a:solidFill>
                  <a:schemeClr val="accent4"/>
                </a:solidFill>
              </a:defRPr>
            </a:lvl2pPr>
            <a:lvl3pPr marL="1440000">
              <a:spcBef>
                <a:spcPts val="0"/>
              </a:spcBef>
              <a:buFont typeface="Arial"/>
              <a:buChar char="•"/>
              <a:defRPr>
                <a:solidFill>
                  <a:schemeClr val="accent4"/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132" y="6207704"/>
            <a:ext cx="1545048" cy="579988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2100" y="647699"/>
            <a:ext cx="3314700" cy="914402"/>
          </a:xfrm>
        </p:spPr>
        <p:txBody>
          <a:bodyPr anchor="t">
            <a:noAutofit/>
          </a:bodyPr>
          <a:lstStyle>
            <a:lvl1pPr algn="l">
              <a:lnSpc>
                <a:spcPts val="2620"/>
              </a:lnSpc>
              <a:defRPr sz="2600" b="1" cap="all">
                <a:solidFill>
                  <a:srgbClr val="00831A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100" y="1739901"/>
            <a:ext cx="3314700" cy="4114800"/>
          </a:xfrm>
        </p:spPr>
        <p:txBody>
          <a:bodyPr>
            <a:normAutofit/>
          </a:bodyPr>
          <a:lstStyle>
            <a:lvl1pPr marL="0">
              <a:spcBef>
                <a:spcPts val="0"/>
              </a:spcBef>
              <a:buFontTx/>
              <a:buNone/>
              <a:defRPr sz="2000" b="0">
                <a:solidFill>
                  <a:schemeClr val="bg2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022350" y="647699"/>
            <a:ext cx="4070350" cy="5207002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chemeClr val="bg2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132" y="6207704"/>
            <a:ext cx="1545048" cy="579988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47699"/>
            <a:ext cx="7696200" cy="406402"/>
          </a:xfrm>
        </p:spPr>
        <p:txBody>
          <a:bodyPr anchor="t">
            <a:noAutofit/>
          </a:bodyPr>
          <a:lstStyle>
            <a:lvl1pPr algn="l">
              <a:defRPr sz="2200" b="1" cap="all">
                <a:solidFill>
                  <a:schemeClr val="accent2"/>
                </a:solidFill>
              </a:defRPr>
            </a:lvl1pPr>
          </a:lstStyle>
          <a:p>
            <a:r>
              <a:rPr lang="nl-BE" dirty="0"/>
              <a:t>TITEL VAN DE FOTO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82700"/>
            <a:ext cx="7696200" cy="4572003"/>
          </a:xfrm>
        </p:spPr>
        <p:txBody>
          <a:bodyPr>
            <a:normAutofit/>
          </a:bodyPr>
          <a:lstStyle>
            <a:lvl1pPr>
              <a:buFontTx/>
              <a:buNone/>
              <a:defRPr sz="2300" b="0">
                <a:solidFill>
                  <a:schemeClr val="bg2"/>
                </a:solidFill>
              </a:defRPr>
            </a:lvl1pPr>
            <a:lvl2pPr>
              <a:buFont typeface="Arial"/>
              <a:buChar char="•"/>
              <a:defRPr b="1" i="1">
                <a:solidFill>
                  <a:schemeClr val="accent1"/>
                </a:solidFill>
              </a:defRPr>
            </a:lvl2pPr>
            <a:lvl3pPr>
              <a:buFont typeface="Arial"/>
              <a:buChar char="•"/>
              <a:defRPr>
                <a:solidFill>
                  <a:schemeClr val="bg2"/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rot="16200000" flipH="1">
            <a:off x="-1968503" y="3251199"/>
            <a:ext cx="5207003" cy="4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132" y="6207704"/>
            <a:ext cx="1545048" cy="579988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7241"/>
            <a:ext cx="9152194" cy="8407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07100" y="6356350"/>
            <a:ext cx="850900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8132" y="6207704"/>
            <a:ext cx="1545048" cy="579988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04915-F0CD-984C-AA2C-237F741832E2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61" r:id="rId3"/>
    <p:sldLayoutId id="2147483658" r:id="rId4"/>
    <p:sldLayoutId id="2147483655" r:id="rId5"/>
    <p:sldLayoutId id="2147483653" r:id="rId6"/>
    <p:sldLayoutId id="2147483659" r:id="rId7"/>
    <p:sldLayoutId id="2147483660" r:id="rId8"/>
    <p:sldLayoutId id="2147483650" r:id="rId9"/>
    <p:sldLayoutId id="2147483662" r:id="rId10"/>
    <p:sldLayoutId id="2147483657" r:id="rId11"/>
    <p:sldLayoutId id="2147483651" r:id="rId12"/>
    <p:sldLayoutId id="214748365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100" b="1" kern="1200" cap="all">
          <a:solidFill>
            <a:srgbClr val="00831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i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1. </a:t>
            </a:r>
            <a:r>
              <a:rPr lang="nl-BE" dirty="0">
                <a:solidFill>
                  <a:schemeClr val="tx1"/>
                </a:solidFill>
              </a:rPr>
              <a:t>Je nadert dit kruispunt. Wat moet je hier doen?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38700" y="2504376"/>
            <a:ext cx="4467806" cy="2757454"/>
          </a:xfrm>
        </p:spPr>
        <p:txBody>
          <a:bodyPr>
            <a:normAutofit fontScale="85000" lnSpcReduction="20000"/>
          </a:bodyPr>
          <a:lstStyle/>
          <a:p>
            <a:pPr marL="171450" lvl="0" indent="-514350" fontAlgn="base">
              <a:buFont typeface="+mj-lt"/>
              <a:buAutoNum type="alphaUcPeriod"/>
            </a:pPr>
            <a:r>
              <a:rPr lang="nl-BE" sz="2800" dirty="0">
                <a:solidFill>
                  <a:schemeClr val="tx1"/>
                </a:solidFill>
              </a:rPr>
              <a:t>Ik moet voorrang verlenen 	aan alle bestuurders die van 	links en rechts komen.</a:t>
            </a:r>
          </a:p>
          <a:p>
            <a:pPr marL="171450" lvl="0" indent="-514350" fontAlgn="base">
              <a:buFont typeface="+mj-lt"/>
              <a:buAutoNum type="alphaUcPeriod"/>
            </a:pPr>
            <a:r>
              <a:rPr lang="nl-BE" sz="2800" dirty="0">
                <a:solidFill>
                  <a:schemeClr val="tx1"/>
                </a:solidFill>
              </a:rPr>
              <a:t>Ik moet voorrang verlenen 	aan alle bestuurders die van 	rechts komen.</a:t>
            </a:r>
          </a:p>
          <a:p>
            <a:pPr marL="171450" lvl="0" indent="-514350" fontAlgn="base">
              <a:buFont typeface="+mj-lt"/>
              <a:buAutoNum type="alphaUcPeriod"/>
            </a:pPr>
            <a:r>
              <a:rPr lang="nl-BE" sz="2800" dirty="0">
                <a:solidFill>
                  <a:schemeClr val="tx1"/>
                </a:solidFill>
              </a:rPr>
              <a:t>Ik mag doorrijden want ik 		bevind me op een 	voorrangsweg.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822D04F-6645-4EEB-92C9-B89D5F3B7D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295" y="2504376"/>
            <a:ext cx="3750906" cy="2630738"/>
          </a:xfrm>
          <a:prstGeom prst="rect">
            <a:avLst/>
          </a:prstGeom>
        </p:spPr>
      </p:pic>
      <p:sp>
        <p:nvSpPr>
          <p:cNvPr id="38" name="Rechthoek 37">
            <a:extLst>
              <a:ext uri="{FF2B5EF4-FFF2-40B4-BE49-F238E27FC236}">
                <a16:creationId xmlns:a16="http://schemas.microsoft.com/office/drawing/2014/main" id="{978C5159-365A-4BB2-B815-3E8352CA5151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6F660F0F-8A96-4404-BEDA-24B0CB9D5BC5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8FE84FC2-064F-49CD-8FAD-326076163490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9A18B27E-99D3-4D8B-87FF-9FB5B4AF7CE9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59515297-A2C2-417C-AA32-14EE7D9635AA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75147914-366E-44AE-8FCA-07DC26F3AC0A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C3750F77-3228-4F30-8C43-A61B90330A8A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DFE29DE-A447-4F93-9964-68ABB5235918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FE3630EA-5932-4E8D-BC49-C432E661F531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BF289A23-F4AC-4ED6-98C0-C00D66BDA31E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84DD9FC9-33EE-4FAE-9526-FB06031D2724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F23DB3C1-7F15-471E-AA81-EFAB12F5F949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A5E71281-00FD-4F05-A39D-E1C21F276933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56749A39-371D-45C4-A647-ADABE0738AEF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F7BFB06C-7E57-4BB7-8AB2-4C1772BABC0E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F0B14293-9D3D-4008-8E24-71E83361DE17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19A3C1CA-750B-4D12-A10D-92DA9C047DF7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F786F001-AE88-4774-9E19-F3DE373394C7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9DC8F45B-A13F-4B54-83CA-4C0740EDB73B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ABBE8FFC-E4CE-4AC9-B4F9-5E04E3E22F55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85A7FE2E-5AB2-465E-8EFA-2A8AB071176F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9D00201B-99E1-4FCD-8081-FA74B21C35ED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5FDFB61B-7EB6-41F5-8348-5F3AF9E40442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4EBF4BEA-890E-4557-BC37-6CB5DE5BC710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11913338-757B-4561-9BA1-175CAD444819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6C3BC99B-1733-4727-B5EF-A7A1FE924916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F6161FB9-42C9-41AE-8ADF-98912263E0EF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A68A1DFF-B6CC-47CE-938C-B99A2AA2A922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C5206F16-ABB9-41BB-B15C-EA05282DFC7A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F50DD-51F2-4BB2-B91C-C2060D61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2. Je fietst naar dit kruispunt. Wat moet je doen?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6992D4B-815F-4A95-A6D0-C0497EB94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334" y="1735998"/>
            <a:ext cx="3644466" cy="2425700"/>
          </a:xfr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E1D222D-4046-4A45-83A5-FA4772393332}"/>
              </a:ext>
            </a:extLst>
          </p:cNvPr>
          <p:cNvSpPr txBox="1">
            <a:spLocks/>
          </p:cNvSpPr>
          <p:nvPr/>
        </p:nvSpPr>
        <p:spPr>
          <a:xfrm>
            <a:off x="990599" y="3834504"/>
            <a:ext cx="6100665" cy="24257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stoppen.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voorrang verlenen aan alle 	bestuurders en indien nodig stoppen.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voorrang verlenen aan 	bestuurders die van rechts komen en 	indien nodig stoppen. 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43382790-56FF-4016-BED3-5D3DF8FD102F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D0760D48-C8AA-4FBF-A954-69C2CAD6544D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A693B6A0-E461-44D1-AB3E-C6AF96B1D513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C294D484-F01A-4B36-A14C-D3C723BF4F44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60BB10BE-33BD-48DA-85F0-E7C012EC6D16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7E87AB79-5B36-4733-B0B4-73F92B25B1F8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3A98ABBA-F54C-4D8A-A8DF-0F0E89E6EB50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BDB627C-DFFA-43B2-92BB-3AF24D94A0D4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50E480B5-6244-49DD-93AA-78FC72E4CA67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AB180B50-5555-4C29-9097-80493AC4661B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16CA9C3E-B77F-4C04-93BE-97B76F464890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C624E06F-8F54-4259-8C44-990489522917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D62457D7-0860-4343-8431-EBC13C057B0D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A440D0F1-F3B1-4FF5-B25E-9DD767045808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CF5897CE-DC46-48E6-8890-9A1DB93F3D17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995CFFD8-222F-47C1-8BB1-5BB4DAF83AE7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23D6FAA8-4B2E-4812-9CE2-00D6EE083EA7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C8880BBB-F5E0-4C56-936C-FB5F8ADBB733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800093AC-0579-4E17-A1DC-E2B3D5B59C1C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960FEB1D-E535-4923-818D-A12E3501ACD5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E018EF66-25B7-4F25-9BF0-869AD30C3F8B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A729EDC3-F948-4B6B-9ABB-E45FB10CA78F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B0D75D23-8645-410E-B71D-BAC7D4499BF3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AA96A9E1-04A3-4E92-A443-60E8B4B6BC8D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B143D429-AD30-4A71-A480-5705F90473D7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4871A482-F00B-41EE-8395-7BDA2B71641A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F57EBB4E-48CB-4007-8C7B-7C617FC8FAC1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4E2E9BBB-BD03-4EF5-9212-19D71FFEAA5E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3DCA278F-05ED-4589-92A3-74A551E38744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2278281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CCEB1-D365-43EA-A25E-03CCB557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3. Mag je deze straat inrijden met de fiets?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2E4ADE5-FEF4-4DCA-AEAD-C05F3CF4E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2160294"/>
            <a:ext cx="3677526" cy="3102688"/>
          </a:xfr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DB5345C-CFAF-4BF8-892F-3CA25CED5B5C}"/>
              </a:ext>
            </a:extLst>
          </p:cNvPr>
          <p:cNvSpPr txBox="1">
            <a:spLocks/>
          </p:cNvSpPr>
          <p:nvPr/>
        </p:nvSpPr>
        <p:spPr>
          <a:xfrm>
            <a:off x="4925298" y="2332911"/>
            <a:ext cx="4113245" cy="275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Ja, altijd.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Nee, nooit.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Ja, maar enkel als ik op het voetpad verder rijd.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326BF8C0-25D8-4488-8ADF-91BA82A42712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6DA7D0AC-0825-4C68-BE0E-6B01458E7D80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758E9F0-EA4E-4113-A26E-0B49E8024090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B4E9B9B-6B8B-4771-AE6F-9EC20224CE4D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053EECC-DD3A-4BAA-A37F-A6412F0B919A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589C3DEF-A098-41AB-A2CF-90C148BB20B6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48E19F29-D2C9-4B36-BEAD-C12AA670A576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26275AEC-711E-4F46-BF18-56C351237919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D64088F0-0DBD-424B-8627-C1823376890D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395964D9-18D0-46D6-A960-B7561A005370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D8F7907C-43E2-43F6-8E56-014E83A87609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39BD5D32-AA7D-47E2-98C5-D42D7B2CC0D3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238272F2-5ED3-48E3-9E77-5E3EAF9B020B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9E63E7D1-3AAA-48DA-876B-F599BD38E5F1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16B4A4C6-8D88-4D1C-97F2-FBDB9B4FC6D3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B2C2349F-60BB-4B47-AE4C-C5EA60100C53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C64AA3E0-31CC-4D7F-A67E-54200197AFC1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03F98903-6E8E-452E-AF57-64711AD36F82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1ADFEF15-9CCC-4282-AA1E-AE4E4911FD19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AE63AD0B-4723-4530-8057-6332E0499616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A0A95407-E80E-4868-BA82-C0EADB15F389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10C8B99B-4E0B-4CBA-B703-67B7C46AF480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74B4E21F-71D3-4DC6-B90C-2F355EA82DD0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5F4F4810-BE76-4AA4-8ADA-944652791F65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DCC7BC5-4F86-4804-BB08-8BC8AA849979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1207D208-8791-4CF4-958A-19ECB8786B1F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6E7F1DF9-226A-418A-8D3A-963EE0D07299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D989D81D-6475-46C2-8AA3-35FD1F43EEA7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45B57AC6-B674-4018-8144-69C592180018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46427808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8000D-0297-4551-8E18-C3C83E9E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4. Wanneer moet je voorrang verlenen aan een lijnbus die met zijn linker richtingaanwijzer aangeeft dat hij de bushalte wil verlaten?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372B4-EB41-48B7-8321-2BECA8A528D3}"/>
              </a:ext>
            </a:extLst>
          </p:cNvPr>
          <p:cNvSpPr txBox="1">
            <a:spLocks/>
          </p:cNvSpPr>
          <p:nvPr/>
        </p:nvSpPr>
        <p:spPr>
          <a:xfrm>
            <a:off x="4729357" y="2196656"/>
            <a:ext cx="3322961" cy="275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Altijd.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Alleen binnen de 	bebouwde kom.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Alleen buiten de 	bebouwde kom.</a:t>
            </a:r>
          </a:p>
        </p:txBody>
      </p:sp>
      <p:pic>
        <p:nvPicPr>
          <p:cNvPr id="5" name="Picture 1490028007">
            <a:extLst>
              <a:ext uri="{FF2B5EF4-FFF2-40B4-BE49-F238E27FC236}">
                <a16:creationId xmlns:a16="http://schemas.microsoft.com/office/drawing/2014/main" id="{E359CE7D-57BD-43E1-91C2-F6089A0F0B6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8" r="-1340"/>
          <a:stretch/>
        </p:blipFill>
        <p:spPr>
          <a:xfrm>
            <a:off x="1091682" y="2199340"/>
            <a:ext cx="3441336" cy="3315052"/>
          </a:xfrm>
          <a:prstGeom prst="rect">
            <a:avLst/>
          </a:prstGeom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A13872FD-07E4-4275-A5B2-7B26474B2D2C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3F3CA922-5413-4075-AE47-C17F86981D94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15158046-688A-46D5-80C3-242D69E7B8D9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358B2975-5C6C-4117-BCA8-6E171344253A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518F1008-0CBB-480D-945F-8055384B72DF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B0FC8DF2-265B-4B68-9729-1927DD42248D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D4610E99-B02C-437B-9EE8-A9EACE6959A3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FD6E4E27-A756-4C05-9C86-FCF6994FADD8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BCE1EF0-8F4B-4833-8F37-36D6AE3DE095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55BE0C45-E4F4-42D4-AB69-08A19F87F986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C05BF8E1-C27B-4020-BA3C-22DC1B0108BF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6BD16A38-9A47-48D7-AB8F-E0F7DFC01F69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EE0F6FD7-0907-43C4-9F15-6EEB38A9E927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C6068B8D-CE2C-4D83-B1EE-C1A9A23A2D29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E20B5C96-B551-4683-846E-5313EEFB4366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AC9B929F-B692-4B74-A556-FE7073F0452D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EF595029-DCBC-48B2-8903-B802027BD8D8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F35AFF40-5E89-4A13-859F-1DE88D9C88EE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35ADE5F1-E286-47A9-814C-2294DEFE76FA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CB9BAB03-D2E3-4B06-BD6B-ABFEB783337F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A6FAEF41-A532-4CC3-AB03-8F7AE2362871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C61AAD74-829A-464E-8F09-743A641BF521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91C31C14-CF62-48C0-AACE-8CAE00B18D43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1A873423-2067-499D-B9B2-51B1BDAAA590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160BFB23-3271-4A75-8B75-D28D0FB0C8D2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65E29D1-662C-4FAF-8B64-55FCDFF19F93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478A9A9C-AE91-4F4A-9895-7BB5CABB3CD0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40ABCB07-AC81-4D54-9532-58BDDEE9B649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A85CAE0F-07F5-4FB9-9891-6FB5E3082728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46733062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E9931C-665D-4096-98ED-1F5DF0B5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5. Wie moet hier voorrang verlenen?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C41A3-7367-4531-89B8-AD5CD17EB1CB}"/>
              </a:ext>
            </a:extLst>
          </p:cNvPr>
          <p:cNvSpPr txBox="1">
            <a:spLocks/>
          </p:cNvSpPr>
          <p:nvPr/>
        </p:nvSpPr>
        <p:spPr>
          <a:xfrm>
            <a:off x="5161382" y="2029150"/>
            <a:ext cx="4010607" cy="31031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voetganger moet 	voorrang verlenen aan de 	fietser die op een fietspad 	rijdt.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 moet voorrang 	verlenen aan de voetganger 	op het zebrapad.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Diegene die als laatste 	toekomt moet voorrang 	verlenen.</a:t>
            </a:r>
          </a:p>
          <a:p>
            <a:pPr marL="171450" indent="-514350" fontAlgn="base">
              <a:buFont typeface="+mj-lt"/>
              <a:buAutoNum type="alphaUcPeriod"/>
            </a:pPr>
            <a:endParaRPr lang="nl-NL" sz="2800" dirty="0">
              <a:solidFill>
                <a:schemeClr val="tx1"/>
              </a:solidFill>
            </a:endParaRPr>
          </a:p>
        </p:txBody>
      </p:sp>
      <p:pic>
        <p:nvPicPr>
          <p:cNvPr id="5" name="Tijdelijke aanduiding voor inhoud 4" descr="https://verkeerstoets.s3-eu-west-1.amazonaws.com/Mob1.jpg">
            <a:extLst>
              <a:ext uri="{FF2B5EF4-FFF2-40B4-BE49-F238E27FC236}">
                <a16:creationId xmlns:a16="http://schemas.microsoft.com/office/drawing/2014/main" id="{47C12A11-9451-429D-A320-B0636B72F56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941932"/>
            <a:ext cx="4010608" cy="2671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D2563333-CE3A-4C11-813D-27CCA9BBA903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E8FD3648-50CB-4EB0-8A7C-714F0CBD6BE9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63A31BEB-4553-411C-AC7F-56C7772A03E4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689396F5-2D56-473B-93E3-98191DBA9B49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3A677145-EB41-4AED-8A6B-8F56B8285123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9B2BAFAE-6651-44C1-98F8-A50444536DB7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589DC507-FA79-4DAA-8132-78A7C4F31129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53ED33A0-0165-4A77-811B-9D1F4528A1CF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78838C05-F130-415F-8050-169172961467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3D55C878-39F1-4A4C-ADA2-68D55DD40BFB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600ACCBF-3BE2-46CD-A084-F4F356ADA85D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CB8D6237-0534-485F-BC40-8F68D229B5FF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CF68758B-CDD3-4E25-8583-D7F650384C64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A1A1000-CD94-4345-B5B8-AAAC8C426607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9F2F9B7B-D3C8-4E70-9345-853F470F9A9E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7C8468C3-607D-4CDD-B0F0-0D8F07013111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353FB155-18AE-409A-B503-29BF3AED5B46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86ACC07C-64CD-4D5E-BD6E-BB11D1B899D5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90A2F318-2A62-40B9-85F4-9BF0B2D3BB48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A74A9967-7D2E-4A36-B4B9-1DC8CAE0E85C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04EFDDD8-48B1-49C3-B174-E2FA8968A81E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C22629E9-1B9C-49D4-A42A-F87D390D48A8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9E94397B-22DA-4287-9D62-599B97E05138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242FFBC-CCC4-4783-9867-70FFD5E10481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577432C2-C7D3-4FA9-8211-496F546C9973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1CB1439D-50EF-4B16-AC67-AA6D28DE4B1D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31F01633-2A5A-4EC9-AF48-12FE61E66327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73B92A7B-1D13-4349-8967-609BF1D3AE38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21D18FB7-0B49-4232-ABAF-2565F542124C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753274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F2C36-8B7B-42E5-A294-09653D98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>
                <a:solidFill>
                  <a:schemeClr val="tx1"/>
                </a:solidFill>
              </a:rPr>
              <a:t>6. Wat is de correcte manier om als fietser links af te slaan?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03777-542E-48C7-8E87-55E6A0012F05}"/>
              </a:ext>
            </a:extLst>
          </p:cNvPr>
          <p:cNvSpPr txBox="1">
            <a:spLocks/>
          </p:cNvSpPr>
          <p:nvPr/>
        </p:nvSpPr>
        <p:spPr>
          <a:xfrm>
            <a:off x="5068077" y="2159778"/>
            <a:ext cx="4010606" cy="27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kijk links over de schouder, 	steek mijn arm uit en wacht met 	afslaan tot de auto rechtdoor 	gereden is.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kijk links over de schouder, 	steek mijn arm uit en sla af voor 	de auto. 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stop en wacht tot de auto 	rechtdoor is gereden alvorens af 	te slaan.</a:t>
            </a:r>
          </a:p>
        </p:txBody>
      </p:sp>
      <p:pic>
        <p:nvPicPr>
          <p:cNvPr id="5" name="Tijdelijke aanduiding voor inhoud 4" descr="https://verkeerstoets.s3-eu-west-1.amazonaws.com/mob2.jpg">
            <a:extLst>
              <a:ext uri="{FF2B5EF4-FFF2-40B4-BE49-F238E27FC236}">
                <a16:creationId xmlns:a16="http://schemas.microsoft.com/office/drawing/2014/main" id="{B44CA35F-DCE3-4D38-984D-3D6B09A201A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29150"/>
            <a:ext cx="4010606" cy="266698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982151E0-58DD-41B6-8026-A0B120F97BF5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60817A74-7B09-46CB-A2F1-6D83B9414662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1C8D9313-A77A-48E2-B07A-B48437233EAB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0CBF88D4-0DD0-4958-9850-ACDB247097FF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97B9026D-D428-4452-9BE2-9752C3354ED0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BC54F182-928F-40EB-BE68-CE287233D036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AA51E1A3-43AE-45D5-AAEF-4E01E80BD04D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35416F12-DF02-4249-8310-E7E3B3D132E2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F9134009-EE5F-46EB-A65B-1AAEF75F0468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6081957A-49F0-4FC6-A013-299E6A74F020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A1417CDB-5E2F-4E48-845C-14DD5689BC11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78E18AB0-7F98-4D76-8C03-6E65A06AB4B5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598750B5-8958-4FDA-AD90-0C027958305F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71AF0753-46ED-4780-A763-1A932D47E26C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03BE14F8-8E2C-4431-B463-45C2DD6F1A20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0ABF034C-C373-49F1-909A-0EC754757C9A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60FB1414-62F5-4B0D-A368-FB4D8DAA0452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2D25C7A-D1E8-4AA2-B4B3-79FFA4044A4F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0F166C8E-B95C-4571-BD53-077405EFB4C6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D0E30C31-98FC-4060-A0F1-E2BFBA8463F1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BEFD2909-166E-45A0-BA7D-E07568A51951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C7D1607F-AD3A-4142-B72A-78E41C279ADB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35CC761F-BEB3-4BF0-956C-3C0583B19BA5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73D1D2D-074F-4390-8952-417B359D0DB9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98540957-3DDE-412D-AA96-C13937C55DF2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C1194EC2-98CC-4B46-876D-4B251C34F123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AA0146A7-CC43-423E-A451-6DA8669DD265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B69472B0-291B-4C21-BE67-76DE3FA5F964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4F87D782-B5BB-4292-B1E7-8CCE4AC4429A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465524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EBEB3-C6C1-42D7-9C68-DF409100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7. Je bent aan het fietsen en wil snel een sms sturen naar je vriendin. Mag dat?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E19C4-4C63-4983-B753-E18F598FE25E}"/>
              </a:ext>
            </a:extLst>
          </p:cNvPr>
          <p:cNvSpPr txBox="1">
            <a:spLocks/>
          </p:cNvSpPr>
          <p:nvPr/>
        </p:nvSpPr>
        <p:spPr>
          <a:xfrm>
            <a:off x="4993435" y="2187771"/>
            <a:ext cx="4010606" cy="27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Dat mag niet.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Dat mag, als ik één hand aan het stuur houd.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Dat mag, als ik op een afgescheiden fietspad rijd.</a:t>
            </a: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2A73D33F-6EBB-4AF5-AAC7-1CF15A04A07A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B6348D35-D9D4-488C-833B-F04EC65A82D3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9A9ADBDA-F336-4238-9233-4123FE140487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9749E1F8-4D3E-4D3A-9568-66B59F802152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9AD11B1E-B201-4084-98E6-6461545013BF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DD7616E2-373D-4A31-9A49-8147CF2DEECE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8389A137-3E03-472D-97A5-DDB329799CAC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736A2167-4F74-4CD8-917B-C25FE456D101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F197598-B79D-448A-864E-607542D86357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41D45D29-D844-4368-AF45-94A2BE405BF5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0558BBFE-972C-4994-B7E6-8F83D7E47251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1385B802-4E22-4CB9-AAD0-13EA37D8C53A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60C55DA4-4524-406F-92BD-4D1AF8C50737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77FFDDC3-7958-4A13-BE2E-2C425C1E4993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11CD51E1-D890-4AF5-B5EF-B3371F5C21F3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E6DE1577-43E0-48A4-B23A-75D424E8E39D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40621696-BC83-40F4-8C54-D9E92F97E2A6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0E243579-1D74-4C73-9073-B477EF73CD25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CFCB866F-69A9-4968-B5BD-3F367E6AB441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64387473-FDC8-4BB3-A23D-9701AEAE8AD9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C6D1080B-4351-43DF-9060-AD33D21FEB92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2901A802-9E6A-47CB-822D-D6F5B3855FAB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49A00E80-02DE-441B-B1BA-335DE450CE82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CDD0C063-6FB3-402C-BC64-01E25BF129FA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5356514C-C439-4044-8CEF-84FECA530C6C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DFD50F69-BABE-47CC-8F06-7FB5237B3BA0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2F50AD64-282E-4CFE-809C-41F7C32AE267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AF3DE0D0-8C7D-4D05-8F9F-FE730ED3E0A0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0F24E48B-1070-454E-AC9F-07D885242E09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61" name="Afbeelding 60">
            <a:extLst>
              <a:ext uri="{FF2B5EF4-FFF2-40B4-BE49-F238E27FC236}">
                <a16:creationId xmlns:a16="http://schemas.microsoft.com/office/drawing/2014/main" id="{B705D51B-C29B-4EAD-A63B-AA705726D2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936" y="2017336"/>
            <a:ext cx="2549951" cy="382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68537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1B95F-988F-41C1-95DF-D7740DE8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8. Je fietst buiten de bebouwde kom met twee naast elkaar. Achter jullie nadert een voertuig. Welke uitspraak is juist?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3D29469-C04F-485C-8F87-77F8F2A740A3}"/>
              </a:ext>
            </a:extLst>
          </p:cNvPr>
          <p:cNvSpPr txBox="1">
            <a:spLocks/>
          </p:cNvSpPr>
          <p:nvPr/>
        </p:nvSpPr>
        <p:spPr>
          <a:xfrm>
            <a:off x="4993435" y="2187771"/>
            <a:ext cx="4010606" cy="27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fietsers mogen steeds 	naast elkaar blijven rijden.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fietsers moeten achter 	elkaar gaan rijden.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fietsers mogen naast 	elkaar blijven rijden als er 	voldoende plaats is om ze 	in te halen.</a:t>
            </a:r>
          </a:p>
        </p:txBody>
      </p:sp>
      <p:pic>
        <p:nvPicPr>
          <p:cNvPr id="6" name="Tijdelijke aanduiding voor inhoud 5" descr="https://verkeerstoets.s3-eu-west-1.amazonaws.com/BuBBK%20new.jpg">
            <a:extLst>
              <a:ext uri="{FF2B5EF4-FFF2-40B4-BE49-F238E27FC236}">
                <a16:creationId xmlns:a16="http://schemas.microsoft.com/office/drawing/2014/main" id="{35504048-147A-44DA-B51B-1D419494565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13711"/>
            <a:ext cx="3917302" cy="349830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hthoek 32">
            <a:extLst>
              <a:ext uri="{FF2B5EF4-FFF2-40B4-BE49-F238E27FC236}">
                <a16:creationId xmlns:a16="http://schemas.microsoft.com/office/drawing/2014/main" id="{274CD34D-7B92-4105-9A93-030ACF6527AD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147E8928-DF20-4781-A21D-8ED0C37F0998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3FA5776B-D73C-4A09-8A93-B9ABDF22742A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1A72CB8E-64DC-4010-A815-D0DB1C4FDC52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FB989043-4B22-4066-A292-18E29ED57400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09A4D32E-C492-4A16-93B7-95A97605404D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D0576E31-1F87-48D6-90F4-A8764157991A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835F0A19-358A-445D-939C-526B494E94AE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ED44DCE1-357C-4A9E-B3BE-7F5437669033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9FF16D3B-38AD-48CD-A572-4E607064A28C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CF72C245-A67D-42D6-A197-373691683AB1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FE984530-882D-484E-BFAB-D28B8579399C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791622C8-9569-4DC6-961A-2EC608095977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09DE0F72-CACB-4013-BE2E-EC421D060E56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6D75A4EA-763B-4AC9-9638-C0186E4C6199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D0C31841-4407-46DC-A0C5-343FB32D57FF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7A9A4066-1D0A-42A6-BEA9-D0FE79FF0AC6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2DDF56D9-F109-454E-8B3F-36DC8316D5A8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5C811B7E-6266-4AF0-8582-E1325A1EEE04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E8BAF545-2144-43C7-98B9-0984535A616B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F39DEA38-65FC-491B-8FE0-132C6DE02130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47DF298A-57B7-4621-9E51-D97D118713DA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B8E0B7C7-B769-40C3-ADF2-419DA8D36E23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1465AB6F-E2F5-4AC7-92E2-36834150AFA3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40970D19-D0CF-43FD-A621-29CBCDE81370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228A3552-8901-45D3-85C9-C58B0768FC7F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4C0E4CB5-D1EF-40F1-A35F-D8BEC2EE374F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352F2523-F584-4575-B6C2-1EB27E7E6551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DC3084B1-4457-447C-A798-8B34E37C09A0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9806633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339E2B-9300-4A40-925D-3BBDFD1D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800" dirty="0">
                <a:solidFill>
                  <a:schemeClr val="tx1"/>
                </a:solidFill>
              </a:rPr>
              <a:t>9. Je gaat met je step binnen de bebouwde kom sneller dan stapvoets. </a:t>
            </a:r>
            <a:br>
              <a:rPr lang="nl-BE" sz="2800" dirty="0">
                <a:solidFill>
                  <a:schemeClr val="tx1"/>
                </a:solidFill>
              </a:rPr>
            </a:br>
            <a:r>
              <a:rPr lang="nl-BE" sz="2800" dirty="0">
                <a:solidFill>
                  <a:schemeClr val="tx1"/>
                </a:solidFill>
              </a:rPr>
              <a:t>Waar moet je rijden?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4157126-00CE-4D3D-BCCD-629DED768144}"/>
              </a:ext>
            </a:extLst>
          </p:cNvPr>
          <p:cNvSpPr txBox="1">
            <a:spLocks/>
          </p:cNvSpPr>
          <p:nvPr/>
        </p:nvSpPr>
        <p:spPr>
          <a:xfrm>
            <a:off x="5469296" y="2700955"/>
            <a:ext cx="4010606" cy="152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het voetpad.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het fietspad.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de rijbaan.</a:t>
            </a: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53207B99-276F-453C-A164-ABB4848E7BF7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827F9AE0-5D13-401F-9D66-2C2BF73AB56A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B331934C-03EF-4890-8CC1-C91B5770C609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8FBB3075-EECB-4275-9EC0-550980FF5B79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F8812C34-D88E-4A3F-8758-A2040B2E79B8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95A0E7D2-7A09-4768-84B0-4C956C94F028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B1D19855-3240-4238-B5CE-BB5C67C6DD77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0BEA6120-B2B1-4BC8-8CE3-FDDF2CE39A11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36694769-629E-4100-8E65-843C1276EAB2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0DAC06C3-97BD-4A9F-909E-E4B981F38D12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F8810793-DF5D-4D46-BBCA-40FF8030FB3B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6C586EDF-642C-47AD-8627-C274F15E10A5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4C520DB0-2480-4C8A-A7F1-F6970BE6DA07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C8EA0084-F01D-448E-A487-1B51EC837B94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332662AB-CD87-48D8-8529-CEFA342AC21E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2A0C94C0-2EFB-41F7-B36F-3558E9FDB162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68ED8FD8-EAD7-4534-B984-94EF96E3033B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FFFC3F76-1ED2-447A-89FD-2F80937BBED8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955DE0E1-B542-4359-A923-D0790909216D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BA3F6F32-AA33-4EF3-9BA3-83FF444724E5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4ACB1DD5-CB7A-41DB-A5E1-56007DCB7D46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CE93F3DD-3109-45B1-AF4E-BEAC8CF75426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31E84936-0DBF-47ED-992A-BC67196DB8B1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65DAE07E-6C8F-4E00-8C6B-2D6EAC01CF92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4B675906-5F56-4E74-BD6A-AB00C1BF4D24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A90D0C5-98A0-40AF-AAFD-45B0FDBD5BB2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6784F92E-4D80-41F3-A085-981347A3916A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E66D15EE-2371-4C27-A281-55B453AEB956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F79E2BA3-2810-4432-A3F3-10D3E789E702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028" name="Picture 4" descr="https://northeurope1-mediap.svc.ms/transform/thumbnail?provider=spo&amp;inputFormat=jpg&amp;cs=fFNQTw&amp;docid=https%3A%2F%2Fvsvmechelen.sharepoint.com%3A443%2F_api%2Fv2.0%2Fdrives%2Fb!QrbTxYm810-ccmBAlFXnOomaBkcRD-VDjrXKVI3NEgLK5_qJ-PPBQa1dJvThTabE%2Fitems%2F01WHGMBWLGZYC64CE6JJALHBDCXXDOWR4E%3Fversion%3DPublished&amp;access_token=eyJ0eXAiOiJKV1QiLCJhbGciOiJub25lIn0.eyJhdWQiOiIwMDAwMDAwMy0wMDAwLTBmZjEtY2UwMC0wMDAwMDAwMDAwMDAvdnN2bWVjaGVsZW4uc2hhcmVwb2ludC5jb21AYzY4MzE0ZTgtZDE2OS00YzI0LWFhYjAtMzcwNjkxMzIzZGI4IiwiaXNzIjoiMDAwMDAwMDMtMDAwMC0wZmYxLWNlMDAtMDAwMDAwMDAwMDAwIiwibmJmIjoiMTU2NTYwMDY2NiIsImV4cCI6IjE1NjU2MjIyNjYiLCJlbmRwb2ludHVybCI6InF6K3lpdTRFa2ZIbS9CbXdzMzhnQ1M0QkwzYWxnUzZINklZaEREdTF6YWM9IiwiZW5kcG9pbnR1cmxMZW5ndGgiOiIxMTgiLCJpc2xvb3BiYWNrIjoiVHJ1ZSIsImNpZCI6IlpqSTNNMlk1T1dVdFpEQTVOaTB4TURBd0xXTmhORGt0WkRRd1lUYzNNbVE0T1dVNCIsInZlciI6Imhhc2hlZHByb29mdG9rZW4iLCJzaXRlaWQiOiJZelZrTTJJMk5ESXRZbU00T1MwMFptUTNMVGxqTnpJdE5qQTBNRGswTlRWbE56TmgiLCJzaWduaW5fc3RhdGUiOiJbXCJrbXNpXCJdIiwibmFtZWlkIjoiMCMuZnxtZW1iZXJzaGlwfGNocmlzdG9waGVyLmRob25kdEB2c3YuYmUiLCJuaWkiOiJtaWNyb3NvZnQuc2hhcmVwb2ludCIsImlzdXNlciI6InRydWUiLCJjYWNoZWtleSI6IjBoLmZ8bWVtYmVyc2hpcHwxMDAzM2ZmZjg4YTdmZGJmQGxpdmUuY29tIiwidHQiOiIwIiwidXNlUGVyc2lzdGVudENvb2tpZSI6IjMifQ.K083WitxTTl4VStwalNwc1V4UkdnRGdmanZobXdjS0RGVi91NmRxR0NwVT0&amp;encodeFailures=1&amp;srcWidth=&amp;srcHeight=&amp;width=564&amp;height=853&amp;action=Access">
            <a:extLst>
              <a:ext uri="{FF2B5EF4-FFF2-40B4-BE49-F238E27FC236}">
                <a16:creationId xmlns:a16="http://schemas.microsoft.com/office/drawing/2014/main" id="{BC6E163F-95B0-4273-92CF-E8C217AA18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496" y="1868909"/>
            <a:ext cx="272068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363689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4CAE-1EB8-4183-B0A6-13509748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10. In welke situatie(s) moet ik als fietser voorrang verlenen aan een voertuig? 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1693AF6D-F3F7-41B7-89E6-A7D20827E0BC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B51FAD5B-A1EB-42DB-8ADD-CF90B881BA71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B5624F86-926D-42F1-A822-3406CB08B60C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FCA3B1C0-6C9E-4444-87B0-C7F52297F851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9B763B41-9456-4652-BE55-8ACBFE26D364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22EA880F-B6EA-4710-87F8-782F455758C3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AE0B30A9-B39A-44B7-9AD6-B67A078FCC9D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A8A439FD-5231-4B4D-BA89-D78443BA75D2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EDF5C90F-16E9-4A42-87BA-9F8B24213AF5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69717304-A43F-48BF-9661-EBC26A301A8D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3BFE6801-17A9-4432-8CE1-27A58A3D5024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F460509C-41CD-4AE2-A1C3-ED088CE3F4A1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3DE64AD5-717D-4ED4-A036-0DC21E30FAD3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D65368B1-950A-4297-A238-E458442DBA8E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D78210D0-9F3B-4A71-B64C-CAEF67F4EA1E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E05B5898-AD14-4173-B8DA-7F13837A934D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C6D6ACFC-EBA2-47D3-9925-DB77750E9727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9B1F3C0E-14F4-4503-B18E-8CE0E519CD9B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D4EBAB29-F851-47D3-A830-D03EC7BE5647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872A9B6D-386C-4136-8FC3-F712053D455A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655E8922-32DD-4F1F-8944-78E7FFDC9D9F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43159E55-9847-44AA-8CFB-93E40679609D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507D8D92-668F-4E4F-B302-9CBA4D9F3F01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BE373EEB-0254-4BAA-BD21-96E377D71B68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428F64F-4CB2-496F-81E2-23576339001B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4789B587-38E9-43F4-AA1A-644C6A9CC226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1A12D351-9523-420F-807B-5FF293324A60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3935E5CD-D234-42E4-8A22-ED407D051358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3D74A39B-5D9E-48D4-97DA-9214F14FE83D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Content Placeholder 3">
            <a:extLst>
              <a:ext uri="{FF2B5EF4-FFF2-40B4-BE49-F238E27FC236}">
                <a16:creationId xmlns:a16="http://schemas.microsoft.com/office/drawing/2014/main" id="{5EFA91F4-C543-423C-B292-1DAE22971ADB}"/>
              </a:ext>
            </a:extLst>
          </p:cNvPr>
          <p:cNvSpPr txBox="1">
            <a:spLocks/>
          </p:cNvSpPr>
          <p:nvPr/>
        </p:nvSpPr>
        <p:spPr>
          <a:xfrm>
            <a:off x="5549230" y="4516757"/>
            <a:ext cx="4010606" cy="152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A, B en C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 en B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61" name="Picture 2" descr="https://northeurope1-mediap.svc.ms/transform/thumbnail?provider=spo&amp;inputFormat=jpg&amp;cs=fFNQTw&amp;docid=https%3A%2F%2Fvsvmechelen.sharepoint.com%3A443%2F_api%2Fv2.0%2Fdrives%2Fb!QrbTxYm810-ccmBAlFXnOomaBkcRD-VDjrXKVI3NEgLK5_qJ-PPBQa1dJvThTabE%2Fitems%2F01WHGMBWPLDER6Y56HTJAYSZQYO3TWGEJS%3Fversion%3DPublished&amp;access_token=eyJ0eXAiOiJKV1QiLCJhbGciOiJub25lIn0.eyJhdWQiOiIwMDAwMDAwMy0wMDAwLTBmZjEtY2UwMC0wMDAwMDAwMDAwMDAvdnN2bWVjaGVsZW4uc2hhcmVwb2ludC5jb21AYzY4MzE0ZTgtZDE2OS00YzI0LWFhYjAtMzcwNjkxMzIzZGI4IiwiaXNzIjoiMDAwMDAwMDMtMDAwMC0wZmYxLWNlMDAtMDAwMDAwMDAwMDAwIiwibmJmIjoiMTU2NTYwMDY2NiIsImV4cCI6IjE1NjU2MjIyNjYiLCJlbmRwb2ludHVybCI6InF6K3lpdTRFa2ZIbS9CbXdzMzhnQ1M0QkwzYWxnUzZINklZaEREdTF6YWM9IiwiZW5kcG9pbnR1cmxMZW5ndGgiOiIxMTgiLCJpc2xvb3BiYWNrIjoiVHJ1ZSIsImNpZCI6IlpqSTNNMlk1T1dVdFpEQTVOaTB4TURBd0xXTmhORGt0WkRRd1lUYzNNbVE0T1dVNCIsInZlciI6Imhhc2hlZHByb29mdG9rZW4iLCJzaXRlaWQiOiJZelZrTTJJMk5ESXRZbU00T1MwMFptUTNMVGxqTnpJdE5qQTBNRGswTlRWbE56TmgiLCJzaWduaW5fc3RhdGUiOiJbXCJrbXNpXCJdIiwibmFtZWlkIjoiMCMuZnxtZW1iZXJzaGlwfGNocmlzdG9waGVyLmRob25kdEB2c3YuYmUiLCJuaWkiOiJtaWNyb3NvZnQuc2hhcmVwb2ludCIsImlzdXNlciI6InRydWUiLCJjYWNoZWtleSI6IjBoLmZ8bWVtYmVyc2hpcHwxMDAzM2ZmZjg4YTdmZGJmQGxpdmUuY29tIiwidHQiOiIwIiwidXNlUGVyc2lzdGVudENvb2tpZSI6IjMifQ.K083WitxTTl4VStwalNwc1V4UkdnRGdmanZobXdjS0RGVi91NmRxR0NwVT0&amp;encodeFailures=1&amp;srcWidth=&amp;srcHeight=&amp;width=1281&amp;height=853&amp;action=Access">
            <a:extLst>
              <a:ext uri="{FF2B5EF4-FFF2-40B4-BE49-F238E27FC236}">
                <a16:creationId xmlns:a16="http://schemas.microsoft.com/office/drawing/2014/main" id="{C3784CF9-4B36-4712-98B2-2F87271EA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4223628"/>
            <a:ext cx="3634234" cy="242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Afbeelding 61">
            <a:extLst>
              <a:ext uri="{FF2B5EF4-FFF2-40B4-BE49-F238E27FC236}">
                <a16:creationId xmlns:a16="http://schemas.microsoft.com/office/drawing/2014/main" id="{A6264E80-B033-48FC-AC80-BF2310EBB8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827813"/>
            <a:ext cx="3627943" cy="2248123"/>
          </a:xfrm>
          <a:prstGeom prst="rect">
            <a:avLst/>
          </a:prstGeom>
        </p:spPr>
      </p:pic>
      <p:pic>
        <p:nvPicPr>
          <p:cNvPr id="63" name="Afbeelding 62">
            <a:extLst>
              <a:ext uri="{FF2B5EF4-FFF2-40B4-BE49-F238E27FC236}">
                <a16:creationId xmlns:a16="http://schemas.microsoft.com/office/drawing/2014/main" id="{B41118E4-638A-4FCE-9F55-7EC99F2C76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8394" y="1822094"/>
            <a:ext cx="3392864" cy="2261909"/>
          </a:xfrm>
          <a:prstGeom prst="rect">
            <a:avLst/>
          </a:prstGeom>
        </p:spPr>
      </p:pic>
      <p:sp>
        <p:nvSpPr>
          <p:cNvPr id="64" name="Content Placeholder 3">
            <a:extLst>
              <a:ext uri="{FF2B5EF4-FFF2-40B4-BE49-F238E27FC236}">
                <a16:creationId xmlns:a16="http://schemas.microsoft.com/office/drawing/2014/main" id="{EC68874B-D981-48A8-A5FE-ACBF31580766}"/>
              </a:ext>
            </a:extLst>
          </p:cNvPr>
          <p:cNvSpPr txBox="1">
            <a:spLocks/>
          </p:cNvSpPr>
          <p:nvPr/>
        </p:nvSpPr>
        <p:spPr>
          <a:xfrm>
            <a:off x="3827552" y="3272852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65" name="Content Placeholder 3">
            <a:extLst>
              <a:ext uri="{FF2B5EF4-FFF2-40B4-BE49-F238E27FC236}">
                <a16:creationId xmlns:a16="http://schemas.microsoft.com/office/drawing/2014/main" id="{850484EF-6124-43AC-AD7C-FD0400B78E90}"/>
              </a:ext>
            </a:extLst>
          </p:cNvPr>
          <p:cNvSpPr txBox="1">
            <a:spLocks/>
          </p:cNvSpPr>
          <p:nvPr/>
        </p:nvSpPr>
        <p:spPr>
          <a:xfrm>
            <a:off x="5548284" y="3284476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66" name="Content Placeholder 3">
            <a:extLst>
              <a:ext uri="{FF2B5EF4-FFF2-40B4-BE49-F238E27FC236}">
                <a16:creationId xmlns:a16="http://schemas.microsoft.com/office/drawing/2014/main" id="{E7CDE85A-7B28-4271-AF28-1C5D0BAB247F}"/>
              </a:ext>
            </a:extLst>
          </p:cNvPr>
          <p:cNvSpPr txBox="1">
            <a:spLocks/>
          </p:cNvSpPr>
          <p:nvPr/>
        </p:nvSpPr>
        <p:spPr>
          <a:xfrm>
            <a:off x="3706575" y="5734819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797516815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1384B-A3D2-43E1-90C1-40D8242A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11. Je fietst met een groep van vijf vrienden naar school. Waar moeten jullie fietsen?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C100B-D94E-4842-A4A4-89A127C19E7F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het fietspad.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de rijbaan.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We mogen kiezen tussen 	het fietspad en de 	rijbaan.</a:t>
            </a:r>
          </a:p>
        </p:txBody>
      </p:sp>
      <p:pic>
        <p:nvPicPr>
          <p:cNvPr id="5" name="Tijdelijke aanduiding voor inhoud 4" descr="https://verkeerstoets.s3-eu-west-1.amazonaws.com/Mobibrein_21.jpg">
            <a:extLst>
              <a:ext uri="{FF2B5EF4-FFF2-40B4-BE49-F238E27FC236}">
                <a16:creationId xmlns:a16="http://schemas.microsoft.com/office/drawing/2014/main" id="{B321976F-A598-4DCF-A484-4AF9D2D363D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599" y="2161261"/>
            <a:ext cx="4327849" cy="288312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585813AD-9820-4363-93C8-41D13C6AFBDF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CB27B9F6-9F66-4312-AA78-B7D09B491CA9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37A86C21-73C5-4FA7-B9A4-6B4793CBDAF6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CCE15FD6-75B3-491D-AD4C-CD1635F6DB8C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EDAF1B50-E506-4889-83C5-6B546817795F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6FDBD30C-8BEC-4FB3-BE62-CF22F6FA7ED7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FD844A41-40EC-4AF9-83B8-BCE5CC86A099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6CD0F975-9ACD-4922-B3D3-0BA83D48323E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F1E8FB5-255A-4D1D-836E-E91D68E83754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291D10C1-5F9C-4F33-9B59-D6D38DD3AD8A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035A6421-6FFE-4A41-8A25-AAE4F5F22D55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74D39432-982C-4E91-8E8E-B89237E92A6C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8C733DD8-41D5-4B22-80FB-3333FBF6C83A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C62BB28-ED51-430B-BA8A-FCE78DA27F25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1DF5F58C-9590-4C5A-9559-81A3D8B1E1E3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2F869E56-0846-466B-B028-8238F3E847CA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587E9184-2BD6-4BB3-9A95-01BEA920EB6A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650640BD-1BC6-4BBD-8F44-3AE8FABC5203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6FFFC150-5D07-404F-A4FF-55B902A6E58E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2278A4F9-CD7A-4FE6-AAB7-2D1C794AFC3F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EB460D32-6166-4B05-A255-114CE410A60F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70851734-5DC7-4416-B99B-79630647D913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706F9798-9AFD-472E-9F6B-48A57234BB33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A9194E24-A7B8-4260-B201-2403EDF9D756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457297F5-F030-4DE4-A881-36D3618F7C53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ABD2B400-0136-449B-8FD8-AD51EF20DE6C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1CE20298-8AE5-4F7B-8646-253055EA78AA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AED5FDB5-33F9-435F-A077-02B2242ED86F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C4625178-B9D3-4DB2-8EE9-D6B803426CBB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39245820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737D46-6ED7-43B5-958B-077FCF03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000" dirty="0">
                <a:solidFill>
                  <a:schemeClr val="tx1"/>
                </a:solidFill>
              </a:rPr>
              <a:t>12. Je steekt aan het verkeerslicht over met een groep. Je bent in het midden van de rijbaan wanneer het licht op rood gaat voor de voetgangers? Wat moet je doen? 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235C9F11-8DBD-4556-B1B2-48D059382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2075088"/>
            <a:ext cx="4346863" cy="289320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A5DD6-0A16-4FCF-BB4B-590D8F38F9E7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Je loopt snel naar de 	overkant.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Je keert terug.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Je stapt rustig door naar 	de overkant.</a:t>
            </a: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1E07F4D9-2338-4768-AABB-C58D14A4DB27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E9EC705E-E5F9-4B77-9D22-D68FA506F800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F873E490-032F-4D17-BD3E-095284C5DBBD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36451FE9-F072-418D-97E0-039BD3E86023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E6904A92-26AF-4302-BD33-C9DFFBFF9784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5E5C938-193F-42C6-92D3-D2B3AC49A46D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7473A733-6919-45F1-AC5A-5AC92E5AECCC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AD117AF8-89BD-42AF-87BD-ACEB8B942D30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7BE95951-4384-4C17-83C4-C9500D2B2519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494EA172-F3AE-4C5A-8943-C3C2B6ED49D6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AE1CEBBA-92A8-42E3-8380-4AA79FCB9846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6101DDD4-0878-4488-83C3-DCEB109FAC74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264F0E96-3BC2-4024-87B7-A3132A7CB58C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30BFE59-7260-4A74-AA84-CBBEFC3C9613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73006C1D-F852-4DC5-A945-6942AE5D07A0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E969A3D0-730C-4BDC-BF60-E9DFC34FB3C7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F1560CE6-B904-4858-9952-09AD6FC6AA67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710CAEE2-5B1D-4FB1-8B2B-B7422E33A480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08F700B3-062B-4839-B59B-6AE58DC6F16B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0B5C6A8B-6327-4197-B321-6B3EE1C17C10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7843C4B1-7746-4009-8B04-3CC9143C84EB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3F02E81D-33C7-4585-AA00-347DC62DBCB2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D62AA006-A7B3-4F83-B49F-5B9D365D02E7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384CE834-B49D-4891-9EAB-94833A0EB309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354A78B3-604F-4F2A-A2F3-1E028BC9388A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AAC7240-6DF4-4016-B916-9A4313D0DDAC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D47FAA16-D332-4B38-BD73-7C6F695C6650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F13CA138-0FDD-40D8-9A6C-5906328605DE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75323406-BBE7-4C68-AEAE-FC35EAFF44E9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31773004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>
                <a:solidFill>
                  <a:schemeClr val="tx1"/>
                </a:solidFill>
              </a:rPr>
              <a:t>13. Je rijdt op een fietspad en nadert een bus die net gestopt is aan de halte. Welke uitspraak is juist?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D71C5-7FC0-4D02-B66F-C8F81CBE15B2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mag doorrijden maar moet de 		passagiers verwittigen met de 	fietsbel.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stoppen om de 	passagiers te laten afstappen.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mag voorbijrijden want ik heb 	voorrang op het fietspad.</a:t>
            </a:r>
          </a:p>
        </p:txBody>
      </p:sp>
      <p:pic>
        <p:nvPicPr>
          <p:cNvPr id="1028" name="Picture 4" descr="https://northeurope1-mediap.svc.ms/transform/thumbnail?provider=spo&amp;inputFormat=jpg&amp;cs=fFNQTw&amp;docid=https%3A%2F%2Fvsvmechelen.sharepoint.com%3A443%2F_api%2Fv2.0%2Fdrives%2Fb!QrbTxYm810-ccmBAlFXnOomaBkcRD-VDjrXKVI3NEgLK5_qJ-PPBQa1dJvThTabE%2Fitems%2F01WHGMBWKRWC3ESPPTJRDKK3AO67Z5UOL6%3Fversion%3DPublished&amp;access_token=eyJ0eXAiOiJKV1QiLCJhbGciOiJub25lIn0.eyJhdWQiOiIwMDAwMDAwMy0wMDAwLTBmZjEtY2UwMC0wMDAwMDAwMDAwMDAvdnN2bWVjaGVsZW4uc2hhcmVwb2ludC5jb21AYzY4MzE0ZTgtZDE2OS00YzI0LWFhYjAtMzcwNjkxMzIzZGI4IiwiaXNzIjoiMDAwMDAwMDMtMDAwMC0wZmYxLWNlMDAtMDAwMDAwMDAwMDAwIiwibmJmIjoiMTU2NDcyODgwOCIsImV4cCI6IjE1NjQ3NTA0MDgiLCJlbmRwb2ludHVybCI6InF6K3lpdTRFa2ZIbS9CbXdzMzhnQ1M0QkwzYWxnUzZINklZaEREdTF6YWM9IiwiZW5kcG9pbnR1cmxMZW5ndGgiOiIxMTgiLCJpc2xvb3BiYWNrIjoiVHJ1ZSIsImNpZCI6Ik4yRXpOR1kyT1dVdE1qQTBaUzB4TURBd0xXTTVOVFl0T0dReE4ySXlZV0l6WkRReiIsInZlciI6Imhhc2hlZHByb29mdG9rZW4iLCJzaXRlaWQiOiJZelZrTTJJMk5ESXRZbU00T1MwMFptUTNMVGxqTnpJdE5qQTBNRGswTlRWbE56TmgiLCJzaWduaW5fc3RhdGUiOiJbXCJrbXNpXCJdIiwibmFtZWlkIjoiMCMuZnxtZW1iZXJzaGlwfGNocmlzdG9waGVyLmRob25kdEB2c3YuYmUiLCJuaWkiOiJtaWNyb3NvZnQuc2hhcmVwb2ludCIsImlzdXNlciI6InRydWUiLCJjYWNoZWtleSI6IjBoLmZ8bWVtYmVyc2hpcHwxMDAzM2ZmZjg4YTdmZGJmQGxpdmUuY29tIiwidHQiOiIwIiwidXNlUGVyc2lzdGVudENvb2tpZSI6IjMifQ.am1GaEQ5NlpOc3VyT2hVZkE1RUtBZjdkYlV2Ung2N0JNM1BTNmE4ZC9Pdz0&amp;encodeFailures=1&amp;srcWidth=&amp;srcHeight=&amp;width=1920&amp;height=853&amp;action=Access">
            <a:extLst>
              <a:ext uri="{FF2B5EF4-FFF2-40B4-BE49-F238E27FC236}">
                <a16:creationId xmlns:a16="http://schemas.microsoft.com/office/drawing/2014/main" id="{DDF1385E-A7A8-4FE1-BEE7-093BED177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92454"/>
            <a:ext cx="4399142" cy="292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hthoek 59">
            <a:extLst>
              <a:ext uri="{FF2B5EF4-FFF2-40B4-BE49-F238E27FC236}">
                <a16:creationId xmlns:a16="http://schemas.microsoft.com/office/drawing/2014/main" id="{3C736252-AE05-4C55-86FE-A1A17D51627B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E8FFCA74-E51D-40AB-B77D-6A8658C59F10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11D5DE98-790F-49BF-82E5-A0EEAA17BE62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B9A73E89-949F-4AC2-8D83-3E4E36D5F824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2550D8B1-A909-4837-BA74-491DE2D3E250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3F3DFA6F-1E2B-44DB-BBC1-43ED9FE0D2AB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909FC779-F663-4C1C-9893-DD2E089EACF0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7" name="Rechthoek 66">
            <a:extLst>
              <a:ext uri="{FF2B5EF4-FFF2-40B4-BE49-F238E27FC236}">
                <a16:creationId xmlns:a16="http://schemas.microsoft.com/office/drawing/2014/main" id="{CE3129A0-4655-4FCC-957B-FAE7CF15040B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5B7FC77C-28E0-4960-928E-CC62A5970809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9" name="Rechthoek 68">
            <a:extLst>
              <a:ext uri="{FF2B5EF4-FFF2-40B4-BE49-F238E27FC236}">
                <a16:creationId xmlns:a16="http://schemas.microsoft.com/office/drawing/2014/main" id="{905AB4B4-12C3-4A91-ABEC-755FB1080875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B8B97D37-A687-4F6C-9CD2-852B34F51949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1" name="Rechthoek 70">
            <a:extLst>
              <a:ext uri="{FF2B5EF4-FFF2-40B4-BE49-F238E27FC236}">
                <a16:creationId xmlns:a16="http://schemas.microsoft.com/office/drawing/2014/main" id="{A899679D-BDDF-4355-A35E-CEEEB1A24AC2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2" name="Rechthoek 71">
            <a:extLst>
              <a:ext uri="{FF2B5EF4-FFF2-40B4-BE49-F238E27FC236}">
                <a16:creationId xmlns:a16="http://schemas.microsoft.com/office/drawing/2014/main" id="{9ED42D49-3DA6-42A8-905E-282D11EA847D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3" name="Rechthoek 72">
            <a:extLst>
              <a:ext uri="{FF2B5EF4-FFF2-40B4-BE49-F238E27FC236}">
                <a16:creationId xmlns:a16="http://schemas.microsoft.com/office/drawing/2014/main" id="{700557C6-78CD-4DF3-8730-D6095292FE92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A88E9000-6B0D-4DA4-ACFE-42E220BF0F9A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5" name="Rechthoek 74">
            <a:extLst>
              <a:ext uri="{FF2B5EF4-FFF2-40B4-BE49-F238E27FC236}">
                <a16:creationId xmlns:a16="http://schemas.microsoft.com/office/drawing/2014/main" id="{38B101F3-9C00-4505-A657-6784F3D2C1CA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6" name="Rechthoek 75">
            <a:extLst>
              <a:ext uri="{FF2B5EF4-FFF2-40B4-BE49-F238E27FC236}">
                <a16:creationId xmlns:a16="http://schemas.microsoft.com/office/drawing/2014/main" id="{1C353BD9-9199-406E-9186-FEA839BE687E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7" name="Rechthoek 76">
            <a:extLst>
              <a:ext uri="{FF2B5EF4-FFF2-40B4-BE49-F238E27FC236}">
                <a16:creationId xmlns:a16="http://schemas.microsoft.com/office/drawing/2014/main" id="{D49418D4-88C6-43D7-B8E1-E7BD81182A4E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8" name="Rechthoek 77">
            <a:extLst>
              <a:ext uri="{FF2B5EF4-FFF2-40B4-BE49-F238E27FC236}">
                <a16:creationId xmlns:a16="http://schemas.microsoft.com/office/drawing/2014/main" id="{F944E4FF-C425-4296-BE4B-0A0A8E4B380A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E4054EB4-9F8E-4202-AEB9-38C7828D4691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0" name="Rechthoek 79">
            <a:extLst>
              <a:ext uri="{FF2B5EF4-FFF2-40B4-BE49-F238E27FC236}">
                <a16:creationId xmlns:a16="http://schemas.microsoft.com/office/drawing/2014/main" id="{A90E4C69-3368-41DB-BAED-3EBDC4B38C57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7830FCE5-8994-4BA7-BC0A-1138C032E9F9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497B833F-9E9C-4CE0-A429-1435D966EAB5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3" name="Rechthoek 82">
            <a:extLst>
              <a:ext uri="{FF2B5EF4-FFF2-40B4-BE49-F238E27FC236}">
                <a16:creationId xmlns:a16="http://schemas.microsoft.com/office/drawing/2014/main" id="{AB1A473B-42A0-486F-B3B4-A6F9BDF2DDD6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4" name="Rechthoek 83">
            <a:extLst>
              <a:ext uri="{FF2B5EF4-FFF2-40B4-BE49-F238E27FC236}">
                <a16:creationId xmlns:a16="http://schemas.microsoft.com/office/drawing/2014/main" id="{0F028376-D26E-491C-8165-773B2272782F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5" name="Rechthoek 84">
            <a:extLst>
              <a:ext uri="{FF2B5EF4-FFF2-40B4-BE49-F238E27FC236}">
                <a16:creationId xmlns:a16="http://schemas.microsoft.com/office/drawing/2014/main" id="{92C87D1C-9AF2-4BDD-8646-7B9930D720B7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6" name="Rechthoek 85">
            <a:extLst>
              <a:ext uri="{FF2B5EF4-FFF2-40B4-BE49-F238E27FC236}">
                <a16:creationId xmlns:a16="http://schemas.microsoft.com/office/drawing/2014/main" id="{D71FB8F7-454E-4AE0-A463-2EB3ACDCF93E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DAAE4271-A464-49F8-9D0A-3DB8DB33A8BF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8" name="Rechthoek 87">
            <a:extLst>
              <a:ext uri="{FF2B5EF4-FFF2-40B4-BE49-F238E27FC236}">
                <a16:creationId xmlns:a16="http://schemas.microsoft.com/office/drawing/2014/main" id="{7DD4659B-EA97-4EBF-9C4F-A893F1457A63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2814949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>
                <a:solidFill>
                  <a:schemeClr val="tx1"/>
                </a:solidFill>
              </a:rPr>
              <a:t>14. Je fietst aan de linkerkant van de weg op een tweerichtingsfietspad. Wat kun je hier best doen?</a:t>
            </a:r>
            <a:endParaRPr lang="nl-BE" sz="12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D71C5-7FC0-4D02-B66F-C8F81CBE15B2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rijd verder want ik heb voorrang 	op het fietspad.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vertraag en stop als ik geen 	oogcontact kan maken met de 	bestuurder.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wijk naar rechts uit op de rijbaan.</a:t>
            </a:r>
          </a:p>
        </p:txBody>
      </p:sp>
      <p:pic>
        <p:nvPicPr>
          <p:cNvPr id="8" name="Afbeelding 7" descr="https://verkeerstoets.s3-eu-west-1.amazonaws.com/Mobibrein_20.jpg">
            <a:extLst>
              <a:ext uri="{FF2B5EF4-FFF2-40B4-BE49-F238E27FC236}">
                <a16:creationId xmlns:a16="http://schemas.microsoft.com/office/drawing/2014/main" id="{29A64EE0-8323-44BC-8C82-C6B66CA8BAB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338130"/>
            <a:ext cx="4411824" cy="293708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8F058899-7AFC-4B85-B71C-13BF629A797B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1955B82E-8B53-4326-9542-0BD0982D346A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00456CBC-BA56-4305-88D2-A9E6D5FE6EC9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2283D6FA-AFF1-4A23-9CEE-0C9AD7F46632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47FD00C9-01FE-4199-819D-7A45734EF7BF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ECB39720-E33D-4DDD-B256-A4DBF83AEBD1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36E399C6-B62E-43C0-AAC8-8BFDFFD2BA2A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CDD65CA4-9298-4A23-9C2F-75B49ADB5900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C7FECE0F-8E90-4F7F-A7CB-3C267563541A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4C3BB876-EDC9-46AF-B459-C719D6E8E719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94A4B1D9-35BA-46EC-8AD2-E8397F711DB7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E484CFCA-6F9F-4AAF-8C5A-5CB49048E478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41B8ADDE-0E21-4D8C-B734-54AF1EA19AA6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BD0AC201-A6EE-4650-8879-A88EFE4AE4E3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8C82C483-889B-4937-A0D4-048C46B9DD2A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C96CFAF1-2CF1-4006-9CCC-874AB9A0E1BD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8F407FF2-E5EA-49AC-A1FC-976F61CAA8A2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FCEA688E-E172-4286-99FF-6167C14401B0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74843272-0F7A-4D34-A3A9-6B216EC7A169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69AA58B3-0AFF-4A4E-90E2-CEC1B5724FDA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C705DEC2-7758-45AD-BFC0-DFDB3C9ADA34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7F744204-39D6-4B3A-9AA6-4B697B19F3E4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8C2ADABB-FF2B-44C8-9A7A-915287D1D5B8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E788EAD1-3C0D-4FB2-87B7-F3BB3ED995E6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EC3328C4-8648-444E-B33E-7B1AD86BF16E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F8E2EBE7-F978-4C91-BD01-E7D64C41A8E8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F9D256B0-A1EC-4124-A6B7-76C7FD91E245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38909F6C-1721-46B8-B8FB-DE8339556245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3D6B94E9-5220-4E88-B7FE-949EC7255818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38094709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dirty="0">
                <a:solidFill>
                  <a:schemeClr val="tx1"/>
                </a:solidFill>
              </a:rPr>
              <a:t>15. Je bent met de klas op uitstap. Hoe wandel je hier het veiligst?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D71C5-7FC0-4D02-B66F-C8F81CBE15B2}"/>
              </a:ext>
            </a:extLst>
          </p:cNvPr>
          <p:cNvSpPr txBox="1">
            <a:spLocks/>
          </p:cNvSpPr>
          <p:nvPr/>
        </p:nvSpPr>
        <p:spPr>
          <a:xfrm>
            <a:off x="5347998" y="2896898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Links op de rijbaan met twee 	naast elkaar.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Rechts op de rijbaan achter 	elkaar.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Links op de rijbaan achter 	elkaar.</a:t>
            </a:r>
          </a:p>
        </p:txBody>
      </p:sp>
      <p:pic>
        <p:nvPicPr>
          <p:cNvPr id="5" name="Afbeelding 4" descr="https://verkeerstoets.s3-eu-west-1.amazonaws.com/Mobilitest%20Mechelen361.jpg">
            <a:extLst>
              <a:ext uri="{FF2B5EF4-FFF2-40B4-BE49-F238E27FC236}">
                <a16:creationId xmlns:a16="http://schemas.microsoft.com/office/drawing/2014/main" id="{FE9B39C9-F203-4A94-8527-5EF0783A9BD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599" y="2273274"/>
            <a:ext cx="4169229" cy="27756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ED5D0907-D59F-4A6E-B3A2-860BE7734514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1CEBB529-5892-4CB5-B13B-3D6CA75FEA38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C0140A2D-2965-4EFE-B1D6-5821E1C4E43E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A764202F-93CB-4D6C-8EB3-9005D284C798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A3B786A2-4401-42D8-BB17-9603079AD109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1B656084-B5EC-4D7D-8A13-E605B9C9698C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CAC76579-34A8-4D49-A5AA-16C4A700C75F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FD6FFC05-3217-4E75-AF47-DCBFC3BE5D24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24BD13BA-2EA9-4BD0-9C31-0965B2BA3F3A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EAA5D01B-1C7C-404F-B795-81A6781C3640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99E5CA61-DA1E-4F72-A9A2-039A6E74D222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5E126237-660A-4053-82F8-4449956511C5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58FC7472-A0E5-4006-9194-2830359E2B52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63B227C9-4E0E-402B-9A90-2240941D0C7F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98EF9BCF-7927-423C-B3CF-32EF5745D434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3BDB91BF-4049-4598-A56A-C85438B674A0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4D3DC71E-CE82-4CFE-8D8A-084CB73E358A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33302DF-C16A-4FBC-8CB8-1CF8F1A7B2AC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8324ED20-CF26-44A7-AA8F-59CBA73CD0DB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C76C839F-2218-43A3-8A0D-DE910EA0D2A0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8AACF395-2CF1-46E9-9381-DE99BA46D9D6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B3838D4D-1666-4531-B080-CA1A18A81671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08E4BA9B-B689-437B-9B87-1A0962473DBD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BDB87E5F-F5BD-49E9-B696-2D59FFE2E642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3A288766-B6ED-4CAC-B804-8CB1E74818F4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816031CD-4963-453A-B99F-0BC152D0C346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A22373A8-D0B5-43BA-BEFE-9678F07C7350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40D547EB-5FFC-4B9A-994D-060B6C9E4B69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9E082826-E300-4EB3-BC54-5AB9F856A2C7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83718000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>
                <a:solidFill>
                  <a:schemeClr val="tx1"/>
                </a:solidFill>
              </a:rPr>
              <a:t>16. Welke kledij is in het donker het best zichtbaar voor een aankomend voertuig?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95BF511E-3342-40EB-8DC1-0BAB3B1A9972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56456177-A837-49E5-B7C9-91F4D3090695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B3AEFBB6-0F7C-4350-93D9-14A2673AEBCD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CCCD038F-C900-4284-962B-35CC47C9F09B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60D652C0-FED3-4ABA-91BF-2C1FA49EAB9F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4C0C0FFE-2DA8-4E85-A36D-C22D5AA12B03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563E7018-2FD8-459C-BF0C-9055904A520A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D43BFAE7-56FE-4C09-9932-D97316FAB028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954D74BD-36DD-45A4-BDA0-307FE4970578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7A009F4C-1313-4536-91DD-792E38BA2DA5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3A4EBFB8-2537-40D6-A304-9BA85B2D5CC5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43647550-A34F-46CC-BF71-45358441BDC0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7CD2EA5F-C91F-48FE-92F3-8DD37D4DC69E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2933C3BD-C26D-4761-977F-CF2FFB9FF8BB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512DD565-6C59-4741-A0DE-9EAC79EDDF4C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DE94DAAF-70C3-4F11-A17C-153BA5DB589B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7EF3BE66-09D1-40F4-87C4-80A5643B22B3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F52539F3-7110-449B-B169-2B33FFABC731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ADF67A8A-52A6-40FE-894D-E1D1DABC6C90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CC00CA19-5067-4857-BE17-6636253E31FE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E68A8D77-8319-47AE-970F-C9952C77E9D0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11370768-5BBC-4CF8-83C3-655EE744D1FE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371871B9-2018-40D3-A2E4-EACE937F32D1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0BC7C8DD-FD05-48C0-87E9-D86DEEC9C92A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38ACFFF0-EC8F-4B99-AC5F-1D25269E7983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EAED9DAD-2446-4BE6-A762-777047896FE5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BFAF1A47-5234-4514-B2D2-935189DCFE05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076B7F75-3D1A-4F4F-86EB-A015E66A136C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CF5B12F4-F907-4270-B695-DE09B9E2D6EA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89E0877-2740-46FD-8F4F-7D5502DBD5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859962"/>
            <a:ext cx="4132232" cy="3370182"/>
          </a:xfrm>
          <a:prstGeom prst="rect">
            <a:avLst/>
          </a:prstGeom>
        </p:spPr>
      </p:pic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D4523AC5-49D1-47BB-8A54-B1139EB525AC}"/>
              </a:ext>
            </a:extLst>
          </p:cNvPr>
          <p:cNvSpPr txBox="1">
            <a:spLocks/>
          </p:cNvSpPr>
          <p:nvPr/>
        </p:nvSpPr>
        <p:spPr>
          <a:xfrm>
            <a:off x="5347998" y="2896898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De lichte T-shirt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De reflecterende jas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Het fluohesje</a:t>
            </a:r>
          </a:p>
        </p:txBody>
      </p:sp>
      <p:sp>
        <p:nvSpPr>
          <p:cNvPr id="59" name="Content Placeholder 3">
            <a:extLst>
              <a:ext uri="{FF2B5EF4-FFF2-40B4-BE49-F238E27FC236}">
                <a16:creationId xmlns:a16="http://schemas.microsoft.com/office/drawing/2014/main" id="{275664DE-F7A0-4407-88F0-506BB30CB4F5}"/>
              </a:ext>
            </a:extLst>
          </p:cNvPr>
          <p:cNvSpPr txBox="1">
            <a:spLocks/>
          </p:cNvSpPr>
          <p:nvPr/>
        </p:nvSpPr>
        <p:spPr>
          <a:xfrm>
            <a:off x="1777063" y="4622120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60" name="Content Placeholder 3">
            <a:extLst>
              <a:ext uri="{FF2B5EF4-FFF2-40B4-BE49-F238E27FC236}">
                <a16:creationId xmlns:a16="http://schemas.microsoft.com/office/drawing/2014/main" id="{910A40CA-A2EB-463F-A2AD-AD1C62A9F696}"/>
              </a:ext>
            </a:extLst>
          </p:cNvPr>
          <p:cNvSpPr txBox="1">
            <a:spLocks/>
          </p:cNvSpPr>
          <p:nvPr/>
        </p:nvSpPr>
        <p:spPr>
          <a:xfrm>
            <a:off x="2857938" y="4631982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FFB9F17F-DEF7-4D6A-9040-33779754FD93}"/>
              </a:ext>
            </a:extLst>
          </p:cNvPr>
          <p:cNvSpPr txBox="1">
            <a:spLocks/>
          </p:cNvSpPr>
          <p:nvPr/>
        </p:nvSpPr>
        <p:spPr>
          <a:xfrm>
            <a:off x="3827552" y="4622120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19879861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4C556A-64F9-4411-AC07-46056C47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17. Je rijdt op het fietspad en wilt rechtdoor. Naast je hoor je een voertuig naderen. </a:t>
            </a:r>
            <a:br>
              <a:rPr lang="nl-BE" sz="2400" dirty="0">
                <a:solidFill>
                  <a:schemeClr val="tx1"/>
                </a:solidFill>
              </a:rPr>
            </a:br>
            <a:r>
              <a:rPr lang="nl-BE" sz="2400" dirty="0">
                <a:solidFill>
                  <a:schemeClr val="tx1"/>
                </a:solidFill>
              </a:rPr>
              <a:t>Waar let je het meest op?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CF41D-6E19-4242-B9AA-85B359128D14}"/>
              </a:ext>
            </a:extLst>
          </p:cNvPr>
          <p:cNvSpPr txBox="1">
            <a:spLocks/>
          </p:cNvSpPr>
          <p:nvPr/>
        </p:nvSpPr>
        <p:spPr>
          <a:xfrm>
            <a:off x="5347998" y="2896898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kijk voor mij naar de kleur 	van het verkeerslicht.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kijk of er geen voertuigen 	door het rode licht rijden.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kijk naast mij naar het 	voertuig.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800B917F-499E-40BD-A9B7-33B213A550F9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656E98A1-4135-413E-954F-4F85636A8A51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72E3FC3B-E9B5-4E23-AF04-6E6DDE6CD5D8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6788C666-1ACB-464B-B9AB-5D8DF3431439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B32A1496-5A06-432D-98E9-5BA827BEC421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1A5A6FC6-BC3C-4E3C-8CAB-D45FB974DF6E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B8D52504-2ADE-4107-9040-ED043C8C09C3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DD5D0D87-DE61-43FE-8BE7-2BAB9F643DD1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D10F4632-F559-44E7-A41A-58E143EA6F1E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D6D4D13B-64E8-4D79-B5F5-524F8A8768AB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347FD2B7-B404-4C41-B509-591AA6AEA7EF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392E7B47-51A6-4682-939C-792CE2843CF9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8C0CC12D-A700-401C-8D2A-602408AC9E34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A88D03E4-60FA-47C3-A481-9ECAB50156EE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DAC1331-B7CF-4E50-A56A-01621B4F3659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27EBB099-4D0B-4378-A414-71F710D69F6B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2EC948FC-F170-4A9E-9A84-61E599409D15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EE927FB8-30A5-479F-B0AD-864152912F42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7B206D16-560E-416E-AEE7-03E56DF051A5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8FE725BE-692E-4E54-8E34-2E531F223344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5EFBD01A-2902-43DC-AC30-EE81EEBC6144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5A626710-BF3E-4DB0-B0FC-DC482411A813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F1F63273-841B-4A72-B601-61A727304F48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9827EBE0-F48E-45E4-93F7-9CBE2C249549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4B5E9ACA-6E98-4C1C-9046-3F35E0487215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8F4B9816-2C0C-4FF7-8163-9076D205E1A0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F7B22E7A-E675-49BF-979F-6841C4E31203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6A0257FB-232E-4681-9171-4DE7181E7BB3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4B0A62FF-0B3F-485B-A473-66748A6FB77B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60" name="Tijdelijke aanduiding voor inhoud 5">
            <a:extLst>
              <a:ext uri="{FF2B5EF4-FFF2-40B4-BE49-F238E27FC236}">
                <a16:creationId xmlns:a16="http://schemas.microsoft.com/office/drawing/2014/main" id="{A1B6760B-FE80-455A-9A38-00B4777FF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2301958"/>
            <a:ext cx="4208389" cy="2854911"/>
          </a:xfrm>
        </p:spPr>
      </p:pic>
    </p:spTree>
    <p:extLst>
      <p:ext uri="{BB962C8B-B14F-4D97-AF65-F5344CB8AC3E}">
        <p14:creationId xmlns:p14="http://schemas.microsoft.com/office/powerpoint/2010/main" val="50944959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8E70E-69B6-481A-A373-AC769136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18. Je nadert met de fiets een vrachtwagen die stilstaat. Wat kun je best doen?</a:t>
            </a: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726CD2B3-8E9E-4416-B7C6-E477D39FBECC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995EED62-D3DB-4C67-AF0A-47569067AA4E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A508BDF5-0465-4300-B24D-C7B2FFDD58C5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582AE88D-3CCF-408F-B180-B83E1B4DF793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C31DD800-492B-4027-9388-DB118B16063A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0E2DE655-8CC5-4F45-9C1B-1EE688BD7300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7" name="Rechthoek 66">
            <a:extLst>
              <a:ext uri="{FF2B5EF4-FFF2-40B4-BE49-F238E27FC236}">
                <a16:creationId xmlns:a16="http://schemas.microsoft.com/office/drawing/2014/main" id="{C66BE532-3687-4EF4-8CC7-470632A0E6EA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3D18A2D2-C76E-49F4-A7E3-660BE4A81CC2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9" name="Rechthoek 68">
            <a:extLst>
              <a:ext uri="{FF2B5EF4-FFF2-40B4-BE49-F238E27FC236}">
                <a16:creationId xmlns:a16="http://schemas.microsoft.com/office/drawing/2014/main" id="{E37E0DEC-5191-4BE5-B53E-62B3940687CD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EB0BFC16-A4CC-48C4-9DCA-3C81D7277713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1" name="Rechthoek 70">
            <a:extLst>
              <a:ext uri="{FF2B5EF4-FFF2-40B4-BE49-F238E27FC236}">
                <a16:creationId xmlns:a16="http://schemas.microsoft.com/office/drawing/2014/main" id="{CEAE487D-9429-452D-BEB0-D093D7DD4E83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2" name="Rechthoek 71">
            <a:extLst>
              <a:ext uri="{FF2B5EF4-FFF2-40B4-BE49-F238E27FC236}">
                <a16:creationId xmlns:a16="http://schemas.microsoft.com/office/drawing/2014/main" id="{5774DE21-7465-439A-9C11-A36A7E9E0906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3" name="Rechthoek 72">
            <a:extLst>
              <a:ext uri="{FF2B5EF4-FFF2-40B4-BE49-F238E27FC236}">
                <a16:creationId xmlns:a16="http://schemas.microsoft.com/office/drawing/2014/main" id="{72C00868-DF4C-48CC-8E69-768D1D4C89B1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1E9E6E7A-4F22-4A23-B22E-882828190AF2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5" name="Rechthoek 74">
            <a:extLst>
              <a:ext uri="{FF2B5EF4-FFF2-40B4-BE49-F238E27FC236}">
                <a16:creationId xmlns:a16="http://schemas.microsoft.com/office/drawing/2014/main" id="{51BA2E99-DFD5-46EB-B5FA-12E0C51EBB84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6" name="Rechthoek 75">
            <a:extLst>
              <a:ext uri="{FF2B5EF4-FFF2-40B4-BE49-F238E27FC236}">
                <a16:creationId xmlns:a16="http://schemas.microsoft.com/office/drawing/2014/main" id="{E1FA5972-4B0A-48CA-BBD8-9236D7F771BA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7" name="Rechthoek 76">
            <a:extLst>
              <a:ext uri="{FF2B5EF4-FFF2-40B4-BE49-F238E27FC236}">
                <a16:creationId xmlns:a16="http://schemas.microsoft.com/office/drawing/2014/main" id="{97CD25AE-9DCC-446C-8B5B-88A236B5A746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8" name="Rechthoek 77">
            <a:extLst>
              <a:ext uri="{FF2B5EF4-FFF2-40B4-BE49-F238E27FC236}">
                <a16:creationId xmlns:a16="http://schemas.microsoft.com/office/drawing/2014/main" id="{A6E74E27-50F0-4940-B5D1-F6F84DE986A6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F2FE3D76-3878-4220-82CA-8494880B0148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0" name="Rechthoek 79">
            <a:extLst>
              <a:ext uri="{FF2B5EF4-FFF2-40B4-BE49-F238E27FC236}">
                <a16:creationId xmlns:a16="http://schemas.microsoft.com/office/drawing/2014/main" id="{FDE848D0-7CB0-4AB5-9692-EA078CD6E94C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EBCF727A-D600-4C35-ADB2-D8C5BE28FA13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A7A4F088-BBB3-45B1-BA13-CE56D393AE29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3" name="Rechthoek 82">
            <a:extLst>
              <a:ext uri="{FF2B5EF4-FFF2-40B4-BE49-F238E27FC236}">
                <a16:creationId xmlns:a16="http://schemas.microsoft.com/office/drawing/2014/main" id="{3DE35ACD-8A52-4C7C-8490-E2E3FE53B527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4" name="Rechthoek 83">
            <a:extLst>
              <a:ext uri="{FF2B5EF4-FFF2-40B4-BE49-F238E27FC236}">
                <a16:creationId xmlns:a16="http://schemas.microsoft.com/office/drawing/2014/main" id="{CF9C7CB9-800C-4980-824B-029C51E69AB2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5" name="Rechthoek 84">
            <a:extLst>
              <a:ext uri="{FF2B5EF4-FFF2-40B4-BE49-F238E27FC236}">
                <a16:creationId xmlns:a16="http://schemas.microsoft.com/office/drawing/2014/main" id="{7C0C249D-EE84-4112-8AA2-559BE250C15F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6" name="Rechthoek 85">
            <a:extLst>
              <a:ext uri="{FF2B5EF4-FFF2-40B4-BE49-F238E27FC236}">
                <a16:creationId xmlns:a16="http://schemas.microsoft.com/office/drawing/2014/main" id="{48BF7F79-E9E2-4150-9CAC-578C18985E73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0880DD19-C69B-4ED3-AFE7-6B5753FBF0E4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8" name="Rechthoek 87">
            <a:extLst>
              <a:ext uri="{FF2B5EF4-FFF2-40B4-BE49-F238E27FC236}">
                <a16:creationId xmlns:a16="http://schemas.microsoft.com/office/drawing/2014/main" id="{39FE6294-8C91-473E-AB24-EC2B972303E1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AA2CF35F-EAEC-413D-9E3B-4AABD38599B1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7F7278F1-DF37-44E4-953A-5F8F5795BDA8}"/>
              </a:ext>
            </a:extLst>
          </p:cNvPr>
          <p:cNvSpPr txBox="1">
            <a:spLocks/>
          </p:cNvSpPr>
          <p:nvPr/>
        </p:nvSpPr>
        <p:spPr>
          <a:xfrm>
            <a:off x="4788814" y="2276667"/>
            <a:ext cx="4357396" cy="2463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rijd tot in het fietsopstelvak 	voor de vrachtwagen.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blijf achter de vrachtwagen.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rijd tot naast de cabine van de vrachtwagen.</a:t>
            </a:r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E69E7822-48B4-4B81-84A6-5C3BF7C6F2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941" y="3269729"/>
            <a:ext cx="3996278" cy="25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8677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8E70E-69B6-481A-A373-AC769136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19. </a:t>
            </a:r>
            <a:r>
              <a:rPr lang="nl-NL" sz="2400" dirty="0">
                <a:solidFill>
                  <a:schemeClr val="tx1"/>
                </a:solidFill>
              </a:rPr>
              <a:t>Je fietst op de rode strook en je nadert een groep voetgangers. </a:t>
            </a:r>
            <a:br>
              <a:rPr lang="nl-NL" sz="2400" dirty="0">
                <a:solidFill>
                  <a:schemeClr val="tx1"/>
                </a:solidFill>
              </a:rPr>
            </a:br>
            <a:r>
              <a:rPr lang="nl-NL" sz="2400" dirty="0">
                <a:solidFill>
                  <a:schemeClr val="tx1"/>
                </a:solidFill>
              </a:rPr>
              <a:t>Welke regel is hier van toepassing</a:t>
            </a:r>
            <a:r>
              <a:rPr lang="nl-BE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E4FA5-A6CA-4DB7-8B3E-8734B9E12BFA}"/>
              </a:ext>
            </a:extLst>
          </p:cNvPr>
          <p:cNvSpPr txBox="1">
            <a:spLocks/>
          </p:cNvSpPr>
          <p:nvPr/>
        </p:nvSpPr>
        <p:spPr>
          <a:xfrm>
            <a:off x="4674264" y="2244101"/>
            <a:ext cx="4152744" cy="2388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>
              <a:buFont typeface="+mj-lt"/>
              <a:buAutoNum type="alphaUcPeriod"/>
            </a:pPr>
            <a:r>
              <a:rPr lang="nl-BE" sz="2000" dirty="0">
                <a:solidFill>
                  <a:schemeClr val="tx1"/>
                </a:solidFill>
              </a:rPr>
              <a:t>De voetgangers moeten voorrang 	verlenen aan de fietser.</a:t>
            </a:r>
          </a:p>
          <a:p>
            <a:pPr marL="171450" indent="-514350">
              <a:buFont typeface="+mj-lt"/>
              <a:buAutoNum type="alphaUcPeriod"/>
            </a:pPr>
            <a:r>
              <a:rPr lang="nl-BE" sz="2000" dirty="0">
                <a:solidFill>
                  <a:schemeClr val="tx1"/>
                </a:solidFill>
              </a:rPr>
              <a:t>De fietser mag de voetgangers 	niet in gevaar brengen.</a:t>
            </a:r>
          </a:p>
          <a:p>
            <a:pPr marL="171450" indent="-514350">
              <a:buFont typeface="+mj-lt"/>
              <a:buAutoNum type="alphaUcPeriod"/>
            </a:pPr>
            <a:r>
              <a:rPr lang="nl-BE" sz="2000" dirty="0">
                <a:solidFill>
                  <a:schemeClr val="tx1"/>
                </a:solidFill>
              </a:rPr>
              <a:t>Je mag hier enkel fietsen 	wanneer er geen voetgangers 	zijn.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AFD4A951-0354-41F2-ACA2-7E90F0E40980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D1C803C9-F6CF-47FD-ABC2-DEEC01F5ADF8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57006C4B-8723-4FDC-85E1-FB683024EB84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F66BAC68-3CBB-4931-A711-0AA81758C862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90596A36-23B9-45A6-BAF8-CD8E1BB077BE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13152585-7DD3-442D-9406-C99F7577DC4A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F3168082-7AC6-4651-914D-DC89BDFDEC61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057ABB4C-20F7-4A15-97C5-BFCBB285B2D5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5546FCB4-F472-4BF5-9C40-A8251BC9EBAB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A432A7A-6C86-4E47-9706-BCC43B9C377C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E3F6DC66-7088-4505-B87D-357864EF0BAC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8B1F1ED4-B970-43C7-BCB4-845A23728F5B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5F28235F-ABDA-4CE6-9B00-1740E6F3F9FF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DBC7173D-3A10-457B-8564-651059CEC3CD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53F89860-D9A7-4717-9EBD-1C8F6BDC4F9D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800525FD-25C4-494B-9226-952E279A0A81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7E1253C6-7A12-4D96-AE3D-E16134DEB4BE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2DA30598-447F-41F4-BCDF-B4B342F50CB9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66347792-A733-4BBC-8D29-62DA85ADEA20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5F651FCC-35E5-4071-8D77-90F10AD3E0DF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6F433100-E894-4341-833A-2DD0B5A0F2FF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D7FB4885-F55B-4F39-B5BE-A68630D127F1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B923B904-0E34-4694-A3C1-0E7B8E4ED196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30178462-9612-4662-8CD2-21EDBCB5D996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887BB245-51DE-4268-931F-B4CDAF9B2D4F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F12BDCD1-2DF3-48C7-A261-3F4D1FAE0215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032BD6EC-1F0F-4058-82DB-2686DA12AB49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FB9F7B3F-5907-4939-9DAA-F20D2F4A26CE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7EEDD432-36A3-477B-9B5D-140707DFA35B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60" name="Afbeelding 59">
            <a:extLst>
              <a:ext uri="{FF2B5EF4-FFF2-40B4-BE49-F238E27FC236}">
                <a16:creationId xmlns:a16="http://schemas.microsoft.com/office/drawing/2014/main" id="{B61FF738-B856-420F-B4EE-B07EF447DC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460" y="1809088"/>
            <a:ext cx="2959581" cy="412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40950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8E70E-69B6-481A-A373-AC769136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70869"/>
            <a:ext cx="7696200" cy="914402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20. </a:t>
            </a:r>
            <a:r>
              <a:rPr lang="nl-NL" sz="2400" dirty="0">
                <a:solidFill>
                  <a:schemeClr val="tx1"/>
                </a:solidFill>
              </a:rPr>
              <a:t>Je fietst binnen de bebouwde kom in een groepje. Een wagen nadert langs achter. </a:t>
            </a:r>
            <a:br>
              <a:rPr lang="nl-NL" sz="2400" dirty="0">
                <a:solidFill>
                  <a:schemeClr val="tx1"/>
                </a:solidFill>
              </a:rPr>
            </a:br>
            <a:r>
              <a:rPr lang="nl-NL" sz="2400" dirty="0">
                <a:solidFill>
                  <a:schemeClr val="tx1"/>
                </a:solidFill>
              </a:rPr>
              <a:t>Op welke manier(en) mogen jullie blijven fietsen</a:t>
            </a:r>
            <a:r>
              <a:rPr lang="nl-BE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E4FA5-A6CA-4DB7-8B3E-8734B9E12BFA}"/>
              </a:ext>
            </a:extLst>
          </p:cNvPr>
          <p:cNvSpPr txBox="1">
            <a:spLocks/>
          </p:cNvSpPr>
          <p:nvPr/>
        </p:nvSpPr>
        <p:spPr>
          <a:xfrm>
            <a:off x="5515947" y="4539367"/>
            <a:ext cx="3816220" cy="1875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es-ES" sz="2800" dirty="0">
                <a:solidFill>
                  <a:schemeClr val="tx1"/>
                </a:solidFill>
              </a:rPr>
              <a:t>A 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es-ES" sz="2800" dirty="0">
                <a:solidFill>
                  <a:schemeClr val="tx1"/>
                </a:solidFill>
              </a:rPr>
              <a:t>A, B en C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es-ES" sz="2800" dirty="0">
                <a:solidFill>
                  <a:schemeClr val="tx1"/>
                </a:solidFill>
              </a:rPr>
              <a:t>B en C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64EE7FF1-210D-485A-A1E6-9FD5B8E97B6B}"/>
              </a:ext>
            </a:extLst>
          </p:cNvPr>
          <p:cNvSpPr/>
          <p:nvPr/>
        </p:nvSpPr>
        <p:spPr>
          <a:xfrm>
            <a:off x="84841" y="711508"/>
            <a:ext cx="509047" cy="5027538"/>
          </a:xfrm>
          <a:prstGeom prst="rect">
            <a:avLst/>
          </a:prstGeom>
          <a:solidFill>
            <a:srgbClr val="FFFFFF"/>
          </a:solidFill>
          <a:ln w="19050">
            <a:solidFill>
              <a:srgbClr val="0083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E9B5375-EF12-46B6-8B2B-EF702A981443}"/>
              </a:ext>
            </a:extLst>
          </p:cNvPr>
          <p:cNvSpPr/>
          <p:nvPr/>
        </p:nvSpPr>
        <p:spPr>
          <a:xfrm>
            <a:off x="84841" y="552685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C5B28D59-BFDA-4EA8-A774-3529D56A064E}"/>
              </a:ext>
            </a:extLst>
          </p:cNvPr>
          <p:cNvSpPr/>
          <p:nvPr/>
        </p:nvSpPr>
        <p:spPr>
          <a:xfrm>
            <a:off x="84840" y="534016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A738E78-3D19-434C-A07A-E2B1CC20389C}"/>
              </a:ext>
            </a:extLst>
          </p:cNvPr>
          <p:cNvSpPr/>
          <p:nvPr/>
        </p:nvSpPr>
        <p:spPr>
          <a:xfrm>
            <a:off x="84841" y="513229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664E309B-5E70-4C83-AB4B-675B8981AA96}"/>
              </a:ext>
            </a:extLst>
          </p:cNvPr>
          <p:cNvSpPr/>
          <p:nvPr/>
        </p:nvSpPr>
        <p:spPr>
          <a:xfrm>
            <a:off x="84841" y="494560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A4903F6-E45F-48CA-882F-B17C05C6C87E}"/>
              </a:ext>
            </a:extLst>
          </p:cNvPr>
          <p:cNvSpPr/>
          <p:nvPr/>
        </p:nvSpPr>
        <p:spPr>
          <a:xfrm>
            <a:off x="84841" y="4733662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45FBBBF0-5365-42D7-BE9D-C3E59DCA13C0}"/>
              </a:ext>
            </a:extLst>
          </p:cNvPr>
          <p:cNvSpPr/>
          <p:nvPr/>
        </p:nvSpPr>
        <p:spPr>
          <a:xfrm>
            <a:off x="84842" y="451412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E232A6F1-CA04-4363-8207-5D7134CC5B4B}"/>
              </a:ext>
            </a:extLst>
          </p:cNvPr>
          <p:cNvSpPr/>
          <p:nvPr/>
        </p:nvSpPr>
        <p:spPr>
          <a:xfrm>
            <a:off x="84841" y="4327430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377AB2D4-8ECD-45D9-B426-72CDED6AF6DF}"/>
              </a:ext>
            </a:extLst>
          </p:cNvPr>
          <p:cNvSpPr/>
          <p:nvPr/>
        </p:nvSpPr>
        <p:spPr>
          <a:xfrm>
            <a:off x="84842" y="411955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7D4A5BC3-613A-4455-8869-1B5448EA412A}"/>
              </a:ext>
            </a:extLst>
          </p:cNvPr>
          <p:cNvSpPr/>
          <p:nvPr/>
        </p:nvSpPr>
        <p:spPr>
          <a:xfrm>
            <a:off x="84842" y="393286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9CB11315-8D18-4B3D-85C2-1BB170489235}"/>
              </a:ext>
            </a:extLst>
          </p:cNvPr>
          <p:cNvSpPr/>
          <p:nvPr/>
        </p:nvSpPr>
        <p:spPr>
          <a:xfrm>
            <a:off x="84842" y="3720926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31EB787B-5A17-4350-8E7E-10E45571617A}"/>
              </a:ext>
            </a:extLst>
          </p:cNvPr>
          <p:cNvSpPr/>
          <p:nvPr/>
        </p:nvSpPr>
        <p:spPr>
          <a:xfrm>
            <a:off x="84843" y="350900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19796126-62BB-448B-815C-AB4E8EC91FE4}"/>
              </a:ext>
            </a:extLst>
          </p:cNvPr>
          <p:cNvSpPr/>
          <p:nvPr/>
        </p:nvSpPr>
        <p:spPr>
          <a:xfrm>
            <a:off x="84842" y="3314694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B2443815-0693-4D92-B359-80648B0120B2}"/>
              </a:ext>
            </a:extLst>
          </p:cNvPr>
          <p:cNvSpPr/>
          <p:nvPr/>
        </p:nvSpPr>
        <p:spPr>
          <a:xfrm>
            <a:off x="84843" y="3106818"/>
            <a:ext cx="509047" cy="216000"/>
          </a:xfrm>
          <a:prstGeom prst="rect">
            <a:avLst/>
          </a:prstGeom>
          <a:solidFill>
            <a:srgbClr val="00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595ED327-7F6E-4F44-A40F-D68C872C30E9}"/>
              </a:ext>
            </a:extLst>
          </p:cNvPr>
          <p:cNvSpPr/>
          <p:nvPr/>
        </p:nvSpPr>
        <p:spPr>
          <a:xfrm>
            <a:off x="84843" y="2920128"/>
            <a:ext cx="509047" cy="190248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F0C992E5-9331-4BC9-9DB8-F0252128B067}"/>
              </a:ext>
            </a:extLst>
          </p:cNvPr>
          <p:cNvSpPr/>
          <p:nvPr/>
        </p:nvSpPr>
        <p:spPr>
          <a:xfrm>
            <a:off x="84843" y="2708190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F7C70502-0B66-482D-B94A-8856EA48F22A}"/>
              </a:ext>
            </a:extLst>
          </p:cNvPr>
          <p:cNvSpPr/>
          <p:nvPr/>
        </p:nvSpPr>
        <p:spPr>
          <a:xfrm>
            <a:off x="84844" y="248864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8D62B1DF-D4BF-44B6-9CE8-C35995A91A6B}"/>
              </a:ext>
            </a:extLst>
          </p:cNvPr>
          <p:cNvSpPr/>
          <p:nvPr/>
        </p:nvSpPr>
        <p:spPr>
          <a:xfrm>
            <a:off x="84843" y="2301958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2091E2C5-5F9A-4D35-A1A6-F4940C242CE9}"/>
              </a:ext>
            </a:extLst>
          </p:cNvPr>
          <p:cNvSpPr/>
          <p:nvPr/>
        </p:nvSpPr>
        <p:spPr>
          <a:xfrm>
            <a:off x="84844" y="209408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B3EBDF93-C2A7-4F88-B2F4-2761387AD152}"/>
              </a:ext>
            </a:extLst>
          </p:cNvPr>
          <p:cNvSpPr/>
          <p:nvPr/>
        </p:nvSpPr>
        <p:spPr>
          <a:xfrm>
            <a:off x="84844" y="190739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8D27C480-D263-45BF-A725-FB3341204BFE}"/>
              </a:ext>
            </a:extLst>
          </p:cNvPr>
          <p:cNvSpPr/>
          <p:nvPr/>
        </p:nvSpPr>
        <p:spPr>
          <a:xfrm>
            <a:off x="84844" y="1695454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DC9EF3A8-EE1E-46E1-85E5-D0C064272856}"/>
              </a:ext>
            </a:extLst>
          </p:cNvPr>
          <p:cNvSpPr/>
          <p:nvPr/>
        </p:nvSpPr>
        <p:spPr>
          <a:xfrm>
            <a:off x="84370" y="1504702"/>
            <a:ext cx="509047" cy="216000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2BCF2D64-69ED-49DE-ABD2-F397C299EBA1}"/>
              </a:ext>
            </a:extLst>
          </p:cNvPr>
          <p:cNvSpPr/>
          <p:nvPr/>
        </p:nvSpPr>
        <p:spPr>
          <a:xfrm>
            <a:off x="84369" y="1318012"/>
            <a:ext cx="509047" cy="19431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6ECB6A4E-1283-4829-945A-E812023B807D}"/>
              </a:ext>
            </a:extLst>
          </p:cNvPr>
          <p:cNvSpPr/>
          <p:nvPr/>
        </p:nvSpPr>
        <p:spPr>
          <a:xfrm>
            <a:off x="84370" y="111013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675A6829-B726-4DB5-95DD-8866BB749CF6}"/>
              </a:ext>
            </a:extLst>
          </p:cNvPr>
          <p:cNvSpPr/>
          <p:nvPr/>
        </p:nvSpPr>
        <p:spPr>
          <a:xfrm>
            <a:off x="84370" y="923446"/>
            <a:ext cx="509047" cy="216000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EEEFC5CA-C64B-4B35-B587-4901964171DB}"/>
              </a:ext>
            </a:extLst>
          </p:cNvPr>
          <p:cNvSpPr/>
          <p:nvPr/>
        </p:nvSpPr>
        <p:spPr>
          <a:xfrm>
            <a:off x="84370" y="711508"/>
            <a:ext cx="509047" cy="2331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30BC3FF5-ED73-4730-9E79-34D9EBC3A9FB}"/>
              </a:ext>
            </a:extLst>
          </p:cNvPr>
          <p:cNvSpPr/>
          <p:nvPr/>
        </p:nvSpPr>
        <p:spPr>
          <a:xfrm>
            <a:off x="84844" y="3110836"/>
            <a:ext cx="509047" cy="2628209"/>
          </a:xfrm>
          <a:prstGeom prst="rect">
            <a:avLst/>
          </a:prstGeom>
          <a:solidFill>
            <a:srgbClr val="D29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FC63CA03-9993-423D-B043-AE30C939A0C4}"/>
              </a:ext>
            </a:extLst>
          </p:cNvPr>
          <p:cNvSpPr/>
          <p:nvPr/>
        </p:nvSpPr>
        <p:spPr>
          <a:xfrm>
            <a:off x="83899" y="1518448"/>
            <a:ext cx="509047" cy="4224408"/>
          </a:xfrm>
          <a:prstGeom prst="rect">
            <a:avLst/>
          </a:prstGeom>
          <a:solidFill>
            <a:srgbClr val="DE41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F29DD5B4-8D55-477F-9BBD-4A16119EB966}"/>
              </a:ext>
            </a:extLst>
          </p:cNvPr>
          <p:cNvSpPr/>
          <p:nvPr/>
        </p:nvSpPr>
        <p:spPr>
          <a:xfrm>
            <a:off x="83898" y="923447"/>
            <a:ext cx="509047" cy="481559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4" name="Afbeelding 43">
            <a:extLst>
              <a:ext uri="{FF2B5EF4-FFF2-40B4-BE49-F238E27FC236}">
                <a16:creationId xmlns:a16="http://schemas.microsoft.com/office/drawing/2014/main" id="{B8E5B0E3-8DB6-44F5-9424-FB95E8894A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10" y="1387537"/>
            <a:ext cx="3389772" cy="2520001"/>
          </a:xfrm>
          <a:prstGeom prst="rect">
            <a:avLst/>
          </a:prstGeom>
        </p:spPr>
      </p:pic>
      <p:pic>
        <p:nvPicPr>
          <p:cNvPr id="45" name="Tijdelijke aanduiding voor inhoud 49">
            <a:extLst>
              <a:ext uri="{FF2B5EF4-FFF2-40B4-BE49-F238E27FC236}">
                <a16:creationId xmlns:a16="http://schemas.microsoft.com/office/drawing/2014/main" id="{54BCD86A-E8A4-4092-81BC-6ED129B90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10" y="3671449"/>
            <a:ext cx="3389768" cy="2519998"/>
          </a:xfrm>
        </p:spPr>
      </p:pic>
      <p:pic>
        <p:nvPicPr>
          <p:cNvPr id="46" name="Afbeelding 45">
            <a:extLst>
              <a:ext uri="{FF2B5EF4-FFF2-40B4-BE49-F238E27FC236}">
                <a16:creationId xmlns:a16="http://schemas.microsoft.com/office/drawing/2014/main" id="{DA227619-083C-4D2D-8496-91853F07F0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6089" y="1386505"/>
            <a:ext cx="3389768" cy="251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52811"/>
      </p:ext>
    </p:extLst>
  </p:cSld>
  <p:clrMapOvr>
    <a:masterClrMapping/>
  </p:clrMapOvr>
  <p:transition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9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Juiste</a:t>
            </a:r>
            <a:r>
              <a:rPr lang="en-US" dirty="0"/>
              <a:t> antwoorden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1. </a:t>
            </a:r>
            <a:r>
              <a:rPr lang="nl-BE" dirty="0">
                <a:solidFill>
                  <a:schemeClr val="tx1"/>
                </a:solidFill>
              </a:rPr>
              <a:t>Je nadert dit kruispunt. Wat moet je hier doen?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38700" y="2504376"/>
            <a:ext cx="4467806" cy="2757454"/>
          </a:xfrm>
        </p:spPr>
        <p:txBody>
          <a:bodyPr>
            <a:normAutofit fontScale="85000" lnSpcReduction="20000"/>
          </a:bodyPr>
          <a:lstStyle/>
          <a:p>
            <a:pPr marL="171450" lvl="0" indent="-514350" fontAlgn="base">
              <a:buFont typeface="+mj-lt"/>
              <a:buAutoNum type="alphaUcPeriod"/>
            </a:pPr>
            <a:r>
              <a:rPr lang="nl-BE" sz="2800" dirty="0">
                <a:solidFill>
                  <a:schemeClr val="tx1"/>
                </a:solidFill>
              </a:rPr>
              <a:t>Ik moet voorrang verlenen 	aan alle bestuurders die van 	links en rechts komen.</a:t>
            </a:r>
          </a:p>
          <a:p>
            <a:pPr marL="171450" lvl="0" indent="-514350" fontAlgn="base">
              <a:buFont typeface="+mj-lt"/>
              <a:buAutoNum type="alphaUcPeriod"/>
            </a:pPr>
            <a:r>
              <a:rPr lang="nl-BE" sz="2800" dirty="0">
                <a:solidFill>
                  <a:schemeClr val="tx1"/>
                </a:solidFill>
              </a:rPr>
              <a:t>Ik moet voorrang verlenen 	aan alle bestuurders die van 	rechts komen.</a:t>
            </a:r>
          </a:p>
          <a:p>
            <a:pPr marL="171450" lvl="0" indent="-514350" fontAlgn="base">
              <a:buFont typeface="+mj-lt"/>
              <a:buAutoNum type="alphaUcPeriod"/>
            </a:pPr>
            <a:r>
              <a:rPr lang="nl-BE" sz="2800" dirty="0">
                <a:solidFill>
                  <a:schemeClr val="tx1"/>
                </a:solidFill>
              </a:rPr>
              <a:t>Ik mag doorrijden want ik 		bevind me op een 	voorrangsweg.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822D04F-6645-4EEB-92C9-B89D5F3B7D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295" y="2504376"/>
            <a:ext cx="3750906" cy="2630738"/>
          </a:xfrm>
          <a:prstGeom prst="rect">
            <a:avLst/>
          </a:prstGeom>
        </p:spPr>
      </p:pic>
      <p:sp>
        <p:nvSpPr>
          <p:cNvPr id="34" name="Titel 1">
            <a:extLst>
              <a:ext uri="{FF2B5EF4-FFF2-40B4-BE49-F238E27FC236}">
                <a16:creationId xmlns:a16="http://schemas.microsoft.com/office/drawing/2014/main" id="{4AFC1CC2-2302-4AC3-8E6D-5A9C49CA3105}"/>
              </a:ext>
            </a:extLst>
          </p:cNvPr>
          <p:cNvSpPr txBox="1">
            <a:spLocks/>
          </p:cNvSpPr>
          <p:nvPr/>
        </p:nvSpPr>
        <p:spPr>
          <a:xfrm>
            <a:off x="990600" y="647699"/>
            <a:ext cx="7696200" cy="13602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solidFill>
                  <a:schemeClr val="tx1"/>
                </a:solidFill>
              </a:rPr>
              <a:t>Ook wanneer er geen bord staat, moet je voorrang verlenen.</a:t>
            </a: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521416B-6B29-4254-8B15-3FF4182DA516}"/>
              </a:ext>
            </a:extLst>
          </p:cNvPr>
          <p:cNvSpPr/>
          <p:nvPr/>
        </p:nvSpPr>
        <p:spPr>
          <a:xfrm>
            <a:off x="4801218" y="3383536"/>
            <a:ext cx="4103984" cy="907318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F50DD-51F2-4BB2-B91C-C2060D61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2. Je fietst naar dit kruispunt. Wat moet je doen?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6992D4B-815F-4A95-A6D0-C0497EB94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334" y="1735998"/>
            <a:ext cx="3644466" cy="2425700"/>
          </a:xfr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E1D222D-4046-4A45-83A5-FA4772393332}"/>
              </a:ext>
            </a:extLst>
          </p:cNvPr>
          <p:cNvSpPr txBox="1">
            <a:spLocks/>
          </p:cNvSpPr>
          <p:nvPr/>
        </p:nvSpPr>
        <p:spPr>
          <a:xfrm>
            <a:off x="990599" y="3834504"/>
            <a:ext cx="6100665" cy="24257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stoppen.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voorrang verlenen aan alle 	bestuurders en indien nodig stoppen.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voorrang verlenen aan 	bestuurders die van rechts komen en 	indien nodig stoppen. </a:t>
            </a: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F39891B8-05C7-4103-AF09-09BCED0CDA61}"/>
              </a:ext>
            </a:extLst>
          </p:cNvPr>
          <p:cNvSpPr/>
          <p:nvPr/>
        </p:nvSpPr>
        <p:spPr>
          <a:xfrm>
            <a:off x="990600" y="4241740"/>
            <a:ext cx="6100664" cy="801599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49963D60-8D8A-46AF-BC6D-3536155D21E5}"/>
              </a:ext>
            </a:extLst>
          </p:cNvPr>
          <p:cNvSpPr txBox="1">
            <a:spLocks/>
          </p:cNvSpPr>
          <p:nvPr/>
        </p:nvSpPr>
        <p:spPr>
          <a:xfrm>
            <a:off x="990600" y="652935"/>
            <a:ext cx="8040278" cy="9144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solidFill>
                  <a:schemeClr val="tx1"/>
                </a:solidFill>
              </a:rPr>
              <a:t>Bij Een omgekeerde driehoek en ‘haaien-tanden’ moet je altijd voorrang verlenen.</a:t>
            </a:r>
          </a:p>
        </p:txBody>
      </p:sp>
    </p:spTree>
    <p:extLst>
      <p:ext uri="{BB962C8B-B14F-4D97-AF65-F5344CB8AC3E}">
        <p14:creationId xmlns:p14="http://schemas.microsoft.com/office/powerpoint/2010/main" val="3823476855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CCEB1-D365-43EA-A25E-03CCB557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3. Mag je deze straat inrijden met de fiets?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2E4ADE5-FEF4-4DCA-AEAD-C05F3CF4E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2160294"/>
            <a:ext cx="3677526" cy="3102688"/>
          </a:xfr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DB5345C-CFAF-4BF8-892F-3CA25CED5B5C}"/>
              </a:ext>
            </a:extLst>
          </p:cNvPr>
          <p:cNvSpPr txBox="1">
            <a:spLocks/>
          </p:cNvSpPr>
          <p:nvPr/>
        </p:nvSpPr>
        <p:spPr>
          <a:xfrm>
            <a:off x="4925298" y="2332911"/>
            <a:ext cx="4113245" cy="275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Ja, altijd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Nee, nooit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Ja, maar enkel als ik op het voetpad verder rijd.</a:t>
            </a: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4DA83C81-5A2D-40E6-A7E9-EEB1A7B39BDA}"/>
              </a:ext>
            </a:extLst>
          </p:cNvPr>
          <p:cNvSpPr/>
          <p:nvPr/>
        </p:nvSpPr>
        <p:spPr>
          <a:xfrm>
            <a:off x="4925298" y="2801824"/>
            <a:ext cx="2333341" cy="44099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D7D4A69F-AEA5-4DB1-961D-2D496AA90726}"/>
              </a:ext>
            </a:extLst>
          </p:cNvPr>
          <p:cNvSpPr txBox="1">
            <a:spLocks/>
          </p:cNvSpPr>
          <p:nvPr/>
        </p:nvSpPr>
        <p:spPr>
          <a:xfrm>
            <a:off x="990600" y="633868"/>
            <a:ext cx="7696200" cy="136461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solidFill>
                  <a:schemeClr val="tx1"/>
                </a:solidFill>
              </a:rPr>
              <a:t>Dit mag Enkel als er een bord ‘uitgezonderd fietsers’ onder staat.</a:t>
            </a:r>
          </a:p>
        </p:txBody>
      </p:sp>
    </p:spTree>
    <p:extLst>
      <p:ext uri="{BB962C8B-B14F-4D97-AF65-F5344CB8AC3E}">
        <p14:creationId xmlns:p14="http://schemas.microsoft.com/office/powerpoint/2010/main" val="447109517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8000D-0297-4551-8E18-C3C83E9E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4. Wanneer moet je voorrang verlenen aan een lijnbus die met zijn linker richtingaanwijzer aangeeft dat hij de bushalte wil verlaten?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372B4-EB41-48B7-8321-2BECA8A528D3}"/>
              </a:ext>
            </a:extLst>
          </p:cNvPr>
          <p:cNvSpPr txBox="1">
            <a:spLocks/>
          </p:cNvSpPr>
          <p:nvPr/>
        </p:nvSpPr>
        <p:spPr>
          <a:xfrm>
            <a:off x="4729357" y="2196656"/>
            <a:ext cx="3322961" cy="275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Altijd.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Alleen binnen de 	bebouwde kom.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Alleen buiten de 	bebouwde kom.</a:t>
            </a:r>
          </a:p>
        </p:txBody>
      </p:sp>
      <p:pic>
        <p:nvPicPr>
          <p:cNvPr id="5" name="Picture 1490028007">
            <a:extLst>
              <a:ext uri="{FF2B5EF4-FFF2-40B4-BE49-F238E27FC236}">
                <a16:creationId xmlns:a16="http://schemas.microsoft.com/office/drawing/2014/main" id="{E359CE7D-57BD-43E1-91C2-F6089A0F0B6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8" r="-1340"/>
          <a:stretch/>
        </p:blipFill>
        <p:spPr>
          <a:xfrm>
            <a:off x="1091682" y="2199340"/>
            <a:ext cx="3441336" cy="3315052"/>
          </a:xfrm>
          <a:prstGeom prst="rect">
            <a:avLst/>
          </a:prstGeom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3571CC82-0EAA-4BEA-A6E8-D55D5AF0F123}"/>
              </a:ext>
            </a:extLst>
          </p:cNvPr>
          <p:cNvSpPr/>
          <p:nvPr/>
        </p:nvSpPr>
        <p:spPr>
          <a:xfrm>
            <a:off x="4729357" y="2708190"/>
            <a:ext cx="3322961" cy="800814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A2DE5864-22E1-4B87-9C03-CA5BF6FF7971}"/>
              </a:ext>
            </a:extLst>
          </p:cNvPr>
          <p:cNvSpPr txBox="1">
            <a:spLocks/>
          </p:cNvSpPr>
          <p:nvPr/>
        </p:nvSpPr>
        <p:spPr>
          <a:xfrm>
            <a:off x="990600" y="647698"/>
            <a:ext cx="7696200" cy="10730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Ook buiten de bebouwde kom geef je best voorrang aan de bus. Er is een kans dat de chauffeur je niet gezien heeft. </a:t>
            </a:r>
          </a:p>
        </p:txBody>
      </p:sp>
    </p:spTree>
    <p:extLst>
      <p:ext uri="{BB962C8B-B14F-4D97-AF65-F5344CB8AC3E}">
        <p14:creationId xmlns:p14="http://schemas.microsoft.com/office/powerpoint/2010/main" val="410045076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E9931C-665D-4096-98ED-1F5DF0B5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5. Wie moet hier voorrang verlenen?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C41A3-7367-4531-89B8-AD5CD17EB1CB}"/>
              </a:ext>
            </a:extLst>
          </p:cNvPr>
          <p:cNvSpPr txBox="1">
            <a:spLocks/>
          </p:cNvSpPr>
          <p:nvPr/>
        </p:nvSpPr>
        <p:spPr>
          <a:xfrm>
            <a:off x="5161382" y="2029150"/>
            <a:ext cx="4010607" cy="31031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voetganger moet 	voorrang verlenen aan de 	fietser die op een fietspad 	rijdt.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 moet voorrang 	verlenen aan de voetganger 	op het zebrapad.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Diegene die als laatste 	toekomt moet voorrang 	verlenen.</a:t>
            </a:r>
          </a:p>
          <a:p>
            <a:pPr marL="171450" indent="-514350" fontAlgn="base">
              <a:buFont typeface="+mj-lt"/>
              <a:buAutoNum type="alphaUcPeriod"/>
            </a:pPr>
            <a:endParaRPr lang="nl-NL" sz="2800" dirty="0">
              <a:solidFill>
                <a:schemeClr val="tx1"/>
              </a:solidFill>
            </a:endParaRPr>
          </a:p>
        </p:txBody>
      </p:sp>
      <p:pic>
        <p:nvPicPr>
          <p:cNvPr id="5" name="Tijdelijke aanduiding voor inhoud 4" descr="https://verkeerstoets.s3-eu-west-1.amazonaws.com/Mob1.jpg">
            <a:extLst>
              <a:ext uri="{FF2B5EF4-FFF2-40B4-BE49-F238E27FC236}">
                <a16:creationId xmlns:a16="http://schemas.microsoft.com/office/drawing/2014/main" id="{47C12A11-9451-429D-A320-B0636B72F56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941932"/>
            <a:ext cx="4010608" cy="267147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BD1542CA-9EA1-4B77-9535-7FCB6EC0D1B9}"/>
              </a:ext>
            </a:extLst>
          </p:cNvPr>
          <p:cNvSpPr/>
          <p:nvPr/>
        </p:nvSpPr>
        <p:spPr>
          <a:xfrm>
            <a:off x="5161382" y="3137660"/>
            <a:ext cx="3897774" cy="799266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851B32F4-755F-41A8-93B1-5C009301362D}"/>
              </a:ext>
            </a:extLst>
          </p:cNvPr>
          <p:cNvSpPr txBox="1">
            <a:spLocks/>
          </p:cNvSpPr>
          <p:nvPr/>
        </p:nvSpPr>
        <p:spPr>
          <a:xfrm>
            <a:off x="990600" y="652935"/>
            <a:ext cx="7696200" cy="9144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solidFill>
                  <a:schemeClr val="tx1"/>
                </a:solidFill>
              </a:rPr>
              <a:t>Het zebrapad loopt door over het fietspad.</a:t>
            </a:r>
          </a:p>
        </p:txBody>
      </p:sp>
    </p:spTree>
    <p:extLst>
      <p:ext uri="{BB962C8B-B14F-4D97-AF65-F5344CB8AC3E}">
        <p14:creationId xmlns:p14="http://schemas.microsoft.com/office/powerpoint/2010/main" val="1025285037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F2C36-8B7B-42E5-A294-09653D98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>
                <a:solidFill>
                  <a:schemeClr val="tx1"/>
                </a:solidFill>
              </a:rPr>
              <a:t>6. Wat is de correcte manier om als fietser links af te slaan?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03777-542E-48C7-8E87-55E6A0012F05}"/>
              </a:ext>
            </a:extLst>
          </p:cNvPr>
          <p:cNvSpPr txBox="1">
            <a:spLocks/>
          </p:cNvSpPr>
          <p:nvPr/>
        </p:nvSpPr>
        <p:spPr>
          <a:xfrm>
            <a:off x="5068077" y="2159778"/>
            <a:ext cx="4010606" cy="27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kijk links over de schouder, 	steek mijn arm uit en wacht met 	afslaan tot de auto rechtdoor 	gereden is.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kijk links over de schouder, 	steek mijn arm uit en sla af voor 	de auto. 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stop en wacht tot de auto 	rechtdoor is gereden alvorens af 	te slaan.</a:t>
            </a:r>
          </a:p>
        </p:txBody>
      </p:sp>
      <p:pic>
        <p:nvPicPr>
          <p:cNvPr id="5" name="Tijdelijke aanduiding voor inhoud 4" descr="https://verkeerstoets.s3-eu-west-1.amazonaws.com/mob2.jpg">
            <a:extLst>
              <a:ext uri="{FF2B5EF4-FFF2-40B4-BE49-F238E27FC236}">
                <a16:creationId xmlns:a16="http://schemas.microsoft.com/office/drawing/2014/main" id="{B44CA35F-DCE3-4D38-984D-3D6B09A201A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29150"/>
            <a:ext cx="4010606" cy="266698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64F452BE-B430-43BC-ABB8-783B3BE0CA25}"/>
              </a:ext>
            </a:extLst>
          </p:cNvPr>
          <p:cNvSpPr/>
          <p:nvPr/>
        </p:nvSpPr>
        <p:spPr>
          <a:xfrm>
            <a:off x="5068077" y="2159778"/>
            <a:ext cx="3991079" cy="1026482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B6B8E06E-99EB-4A5A-86A8-294BE4A76E9A}"/>
              </a:ext>
            </a:extLst>
          </p:cNvPr>
          <p:cNvSpPr txBox="1">
            <a:spLocks/>
          </p:cNvSpPr>
          <p:nvPr/>
        </p:nvSpPr>
        <p:spPr>
          <a:xfrm>
            <a:off x="989657" y="617218"/>
            <a:ext cx="7696200" cy="138145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400" dirty="0">
                <a:solidFill>
                  <a:schemeClr val="tx1"/>
                </a:solidFill>
              </a:rPr>
              <a:t>Wil je links afslaan, dan moet je voorrang verlenen aan bestuurders die uit de tegenover-gestelde richting komen en je linkerarm uitsteken. </a:t>
            </a:r>
          </a:p>
        </p:txBody>
      </p:sp>
    </p:spTree>
    <p:extLst>
      <p:ext uri="{BB962C8B-B14F-4D97-AF65-F5344CB8AC3E}">
        <p14:creationId xmlns:p14="http://schemas.microsoft.com/office/powerpoint/2010/main" val="1542653636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EBEB3-C6C1-42D7-9C68-DF409100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7. Je bent aan het fietsen en wilt snel een sms sturen naar je vriendin. Mag dat?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E19C4-4C63-4983-B753-E18F598FE25E}"/>
              </a:ext>
            </a:extLst>
          </p:cNvPr>
          <p:cNvSpPr txBox="1">
            <a:spLocks/>
          </p:cNvSpPr>
          <p:nvPr/>
        </p:nvSpPr>
        <p:spPr>
          <a:xfrm>
            <a:off x="4993435" y="2187771"/>
            <a:ext cx="4010606" cy="27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Dat mag niet.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Dat mag, als ik één hand aan het stuur houd.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Dat mag, als ik op een afgescheiden fietspad rijd.</a:t>
            </a: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BAA6D2F1-FAD4-426E-8714-13F7A68B8158}"/>
              </a:ext>
            </a:extLst>
          </p:cNvPr>
          <p:cNvSpPr/>
          <p:nvPr/>
        </p:nvSpPr>
        <p:spPr>
          <a:xfrm>
            <a:off x="4993435" y="2244550"/>
            <a:ext cx="3695304" cy="406232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0AAA9334-CB91-46BE-8826-6E800440084E}"/>
              </a:ext>
            </a:extLst>
          </p:cNvPr>
          <p:cNvSpPr txBox="1">
            <a:spLocks/>
          </p:cNvSpPr>
          <p:nvPr/>
        </p:nvSpPr>
        <p:spPr>
          <a:xfrm>
            <a:off x="989657" y="643296"/>
            <a:ext cx="7696200" cy="1374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800" dirty="0">
                <a:solidFill>
                  <a:schemeClr val="tx1"/>
                </a:solidFill>
                <a:sym typeface="Wingdings" panose="05000000000000000000" pitchFamily="2" charset="2"/>
              </a:rPr>
              <a:t>Het is voor elke bestuurder verboden om gebruik te maken van een gsm die hij in de hand houdt.</a:t>
            </a:r>
            <a:endParaRPr lang="nl-BE" sz="2800" dirty="0">
              <a:solidFill>
                <a:schemeClr val="tx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EDEFF99-E957-4060-95CD-F63C6C73D1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936" y="2017336"/>
            <a:ext cx="2549951" cy="382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82226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1B95F-988F-41C1-95DF-D7740DE8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8. Je fietst buiten de bebouwde kom met twee naast elkaar. Achter jullie nadert een voertuig. Welke uitspraak is juist?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3D29469-C04F-485C-8F87-77F8F2A740A3}"/>
              </a:ext>
            </a:extLst>
          </p:cNvPr>
          <p:cNvSpPr txBox="1">
            <a:spLocks/>
          </p:cNvSpPr>
          <p:nvPr/>
        </p:nvSpPr>
        <p:spPr>
          <a:xfrm>
            <a:off x="4993435" y="2187771"/>
            <a:ext cx="4010606" cy="27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fietsers mogen steeds 	naast elkaar blijven rijden.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fietsers moeten achter 	elkaar gaan rijden.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De fietsers mogen naast 	elkaar blijven rijden als er 	voldoende plaats is om ze 	in te halen.</a:t>
            </a:r>
          </a:p>
        </p:txBody>
      </p:sp>
      <p:pic>
        <p:nvPicPr>
          <p:cNvPr id="6" name="Tijdelijke aanduiding voor inhoud 5" descr="https://verkeerstoets.s3-eu-west-1.amazonaws.com/BuBBK%20new.jpg">
            <a:extLst>
              <a:ext uri="{FF2B5EF4-FFF2-40B4-BE49-F238E27FC236}">
                <a16:creationId xmlns:a16="http://schemas.microsoft.com/office/drawing/2014/main" id="{35504048-147A-44DA-B51B-1D419494565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13711"/>
            <a:ext cx="3917302" cy="349830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Rechthoek 61">
            <a:extLst>
              <a:ext uri="{FF2B5EF4-FFF2-40B4-BE49-F238E27FC236}">
                <a16:creationId xmlns:a16="http://schemas.microsoft.com/office/drawing/2014/main" id="{5E9FA5A3-F7AA-4ACC-BF8B-F276FD5CED4C}"/>
              </a:ext>
            </a:extLst>
          </p:cNvPr>
          <p:cNvSpPr/>
          <p:nvPr/>
        </p:nvSpPr>
        <p:spPr>
          <a:xfrm>
            <a:off x="4993435" y="2906382"/>
            <a:ext cx="3991079" cy="624312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582407D8-B28A-4159-A2E2-B2D731A36BCE}"/>
              </a:ext>
            </a:extLst>
          </p:cNvPr>
          <p:cNvSpPr txBox="1">
            <a:spLocks/>
          </p:cNvSpPr>
          <p:nvPr/>
        </p:nvSpPr>
        <p:spPr>
          <a:xfrm>
            <a:off x="990600" y="631040"/>
            <a:ext cx="7696200" cy="10896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Behalve als je met 15 fietsers of meer bent, moet je altijd achter elkaar gaan rijden. </a:t>
            </a:r>
          </a:p>
        </p:txBody>
      </p:sp>
    </p:spTree>
    <p:extLst>
      <p:ext uri="{BB962C8B-B14F-4D97-AF65-F5344CB8AC3E}">
        <p14:creationId xmlns:p14="http://schemas.microsoft.com/office/powerpoint/2010/main" val="3345162052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339E2B-9300-4A40-925D-3BBDFD1D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800" dirty="0">
                <a:solidFill>
                  <a:schemeClr val="tx1"/>
                </a:solidFill>
              </a:rPr>
              <a:t>9. Je gaat met jouw step binnen de bebouwde kom sneller dan stapvoets. Waar moet je rijden?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4157126-00CE-4D3D-BCCD-629DED768144}"/>
              </a:ext>
            </a:extLst>
          </p:cNvPr>
          <p:cNvSpPr txBox="1">
            <a:spLocks/>
          </p:cNvSpPr>
          <p:nvPr/>
        </p:nvSpPr>
        <p:spPr>
          <a:xfrm>
            <a:off x="5469296" y="2700955"/>
            <a:ext cx="4010606" cy="152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het voetpad.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het fietspad.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de rijbaan.</a:t>
            </a:r>
          </a:p>
        </p:txBody>
      </p:sp>
      <p:pic>
        <p:nvPicPr>
          <p:cNvPr id="1028" name="Picture 4" descr="https://northeurope1-mediap.svc.ms/transform/thumbnail?provider=spo&amp;inputFormat=jpg&amp;cs=fFNQTw&amp;docid=https%3A%2F%2Fvsvmechelen.sharepoint.com%3A443%2F_api%2Fv2.0%2Fdrives%2Fb!QrbTxYm810-ccmBAlFXnOomaBkcRD-VDjrXKVI3NEgLK5_qJ-PPBQa1dJvThTabE%2Fitems%2F01WHGMBWLGZYC64CE6JJALHBDCXXDOWR4E%3Fversion%3DPublished&amp;access_token=eyJ0eXAiOiJKV1QiLCJhbGciOiJub25lIn0.eyJhdWQiOiIwMDAwMDAwMy0wMDAwLTBmZjEtY2UwMC0wMDAwMDAwMDAwMDAvdnN2bWVjaGVsZW4uc2hhcmVwb2ludC5jb21AYzY4MzE0ZTgtZDE2OS00YzI0LWFhYjAtMzcwNjkxMzIzZGI4IiwiaXNzIjoiMDAwMDAwMDMtMDAwMC0wZmYxLWNlMDAtMDAwMDAwMDAwMDAwIiwibmJmIjoiMTU2NTYwMDY2NiIsImV4cCI6IjE1NjU2MjIyNjYiLCJlbmRwb2ludHVybCI6InF6K3lpdTRFa2ZIbS9CbXdzMzhnQ1M0QkwzYWxnUzZINklZaEREdTF6YWM9IiwiZW5kcG9pbnR1cmxMZW5ndGgiOiIxMTgiLCJpc2xvb3BiYWNrIjoiVHJ1ZSIsImNpZCI6IlpqSTNNMlk1T1dVdFpEQTVOaTB4TURBd0xXTmhORGt0WkRRd1lUYzNNbVE0T1dVNCIsInZlciI6Imhhc2hlZHByb29mdG9rZW4iLCJzaXRlaWQiOiJZelZrTTJJMk5ESXRZbU00T1MwMFptUTNMVGxqTnpJdE5qQTBNRGswTlRWbE56TmgiLCJzaWduaW5fc3RhdGUiOiJbXCJrbXNpXCJdIiwibmFtZWlkIjoiMCMuZnxtZW1iZXJzaGlwfGNocmlzdG9waGVyLmRob25kdEB2c3YuYmUiLCJuaWkiOiJtaWNyb3NvZnQuc2hhcmVwb2ludCIsImlzdXNlciI6InRydWUiLCJjYWNoZWtleSI6IjBoLmZ8bWVtYmVyc2hpcHwxMDAzM2ZmZjg4YTdmZGJmQGxpdmUuY29tIiwidHQiOiIwIiwidXNlUGVyc2lzdGVudENvb2tpZSI6IjMifQ.K083WitxTTl4VStwalNwc1V4UkdnRGdmanZobXdjS0RGVi91NmRxR0NwVT0&amp;encodeFailures=1&amp;srcWidth=&amp;srcHeight=&amp;width=564&amp;height=853&amp;action=Access">
            <a:extLst>
              <a:ext uri="{FF2B5EF4-FFF2-40B4-BE49-F238E27FC236}">
                <a16:creationId xmlns:a16="http://schemas.microsoft.com/office/drawing/2014/main" id="{BC6E163F-95B0-4273-92CF-E8C217AA18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496" y="1868909"/>
            <a:ext cx="272068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9D059F16-CB7A-49CD-A447-4AD990EA8CDD}"/>
              </a:ext>
            </a:extLst>
          </p:cNvPr>
          <p:cNvSpPr/>
          <p:nvPr/>
        </p:nvSpPr>
        <p:spPr>
          <a:xfrm>
            <a:off x="5370507" y="3214540"/>
            <a:ext cx="3316293" cy="33500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EF14DACF-60F5-444A-AE49-BB5524267700}"/>
              </a:ext>
            </a:extLst>
          </p:cNvPr>
          <p:cNvSpPr txBox="1">
            <a:spLocks/>
          </p:cNvSpPr>
          <p:nvPr/>
        </p:nvSpPr>
        <p:spPr>
          <a:xfrm>
            <a:off x="989657" y="647698"/>
            <a:ext cx="7696200" cy="10477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nl-BE" sz="2800" dirty="0">
                <a:solidFill>
                  <a:schemeClr val="tx1"/>
                </a:solidFill>
              </a:rPr>
              <a:t>Van zodra je sneller rijdt dan stapvoets, volg je de regels van de fietser. Dit geldt voor de step, skateboard, …</a:t>
            </a:r>
          </a:p>
        </p:txBody>
      </p:sp>
    </p:spTree>
    <p:extLst>
      <p:ext uri="{BB962C8B-B14F-4D97-AF65-F5344CB8AC3E}">
        <p14:creationId xmlns:p14="http://schemas.microsoft.com/office/powerpoint/2010/main" val="1245626546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4CAE-1EB8-4183-B0A6-13509748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10. In welke situatie(s) moet ik als fietser voorrang verlenen aan een voertuig?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C4D3C-5B5C-41CE-9E0E-44EBFF0A15B1}"/>
              </a:ext>
            </a:extLst>
          </p:cNvPr>
          <p:cNvSpPr txBox="1">
            <a:spLocks/>
          </p:cNvSpPr>
          <p:nvPr/>
        </p:nvSpPr>
        <p:spPr>
          <a:xfrm>
            <a:off x="5549230" y="4516757"/>
            <a:ext cx="4010606" cy="152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A, B en C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A en B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2050" name="Picture 2" descr="https://northeurope1-mediap.svc.ms/transform/thumbnail?provider=spo&amp;inputFormat=jpg&amp;cs=fFNQTw&amp;docid=https%3A%2F%2Fvsvmechelen.sharepoint.com%3A443%2F_api%2Fv2.0%2Fdrives%2Fb!QrbTxYm810-ccmBAlFXnOomaBkcRD-VDjrXKVI3NEgLK5_qJ-PPBQa1dJvThTabE%2Fitems%2F01WHGMBWPLDER6Y56HTJAYSZQYO3TWGEJS%3Fversion%3DPublished&amp;access_token=eyJ0eXAiOiJKV1QiLCJhbGciOiJub25lIn0.eyJhdWQiOiIwMDAwMDAwMy0wMDAwLTBmZjEtY2UwMC0wMDAwMDAwMDAwMDAvdnN2bWVjaGVsZW4uc2hhcmVwb2ludC5jb21AYzY4MzE0ZTgtZDE2OS00YzI0LWFhYjAtMzcwNjkxMzIzZGI4IiwiaXNzIjoiMDAwMDAwMDMtMDAwMC0wZmYxLWNlMDAtMDAwMDAwMDAwMDAwIiwibmJmIjoiMTU2NTYwMDY2NiIsImV4cCI6IjE1NjU2MjIyNjYiLCJlbmRwb2ludHVybCI6InF6K3lpdTRFa2ZIbS9CbXdzMzhnQ1M0QkwzYWxnUzZINklZaEREdTF6YWM9IiwiZW5kcG9pbnR1cmxMZW5ndGgiOiIxMTgiLCJpc2xvb3BiYWNrIjoiVHJ1ZSIsImNpZCI6IlpqSTNNMlk1T1dVdFpEQTVOaTB4TURBd0xXTmhORGt0WkRRd1lUYzNNbVE0T1dVNCIsInZlciI6Imhhc2hlZHByb29mdG9rZW4iLCJzaXRlaWQiOiJZelZrTTJJMk5ESXRZbU00T1MwMFptUTNMVGxqTnpJdE5qQTBNRGswTlRWbE56TmgiLCJzaWduaW5fc3RhdGUiOiJbXCJrbXNpXCJdIiwibmFtZWlkIjoiMCMuZnxtZW1iZXJzaGlwfGNocmlzdG9waGVyLmRob25kdEB2c3YuYmUiLCJuaWkiOiJtaWNyb3NvZnQuc2hhcmVwb2ludCIsImlzdXNlciI6InRydWUiLCJjYWNoZWtleSI6IjBoLmZ8bWVtYmVyc2hpcHwxMDAzM2ZmZjg4YTdmZGJmQGxpdmUuY29tIiwidHQiOiIwIiwidXNlUGVyc2lzdGVudENvb2tpZSI6IjMifQ.K083WitxTTl4VStwalNwc1V4UkdnRGdmanZobXdjS0RGVi91NmRxR0NwVT0&amp;encodeFailures=1&amp;srcWidth=&amp;srcHeight=&amp;width=1281&amp;height=853&amp;action=Access">
            <a:extLst>
              <a:ext uri="{FF2B5EF4-FFF2-40B4-BE49-F238E27FC236}">
                <a16:creationId xmlns:a16="http://schemas.microsoft.com/office/drawing/2014/main" id="{59BCF335-99E9-4EF7-A546-B8A7C189C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4223628"/>
            <a:ext cx="3634234" cy="242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hthoek 59">
            <a:extLst>
              <a:ext uri="{FF2B5EF4-FFF2-40B4-BE49-F238E27FC236}">
                <a16:creationId xmlns:a16="http://schemas.microsoft.com/office/drawing/2014/main" id="{2D69FF45-4AA0-43B6-8913-70BCF254F345}"/>
              </a:ext>
            </a:extLst>
          </p:cNvPr>
          <p:cNvSpPr/>
          <p:nvPr/>
        </p:nvSpPr>
        <p:spPr>
          <a:xfrm>
            <a:off x="5548284" y="5042851"/>
            <a:ext cx="2172797" cy="33500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3EFAD32-0CC1-429F-86CA-C740051238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827813"/>
            <a:ext cx="3627943" cy="224812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BFCD886-5CAF-494D-82DE-3292E6C5E5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8394" y="1822094"/>
            <a:ext cx="3392864" cy="2261909"/>
          </a:xfrm>
          <a:prstGeom prst="rect">
            <a:avLst/>
          </a:prstGeom>
        </p:spPr>
      </p:pic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1BBBD360-1CB2-4E4B-BE62-5FB6F575AB59}"/>
              </a:ext>
            </a:extLst>
          </p:cNvPr>
          <p:cNvSpPr txBox="1">
            <a:spLocks/>
          </p:cNvSpPr>
          <p:nvPr/>
        </p:nvSpPr>
        <p:spPr>
          <a:xfrm>
            <a:off x="3827552" y="3272852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CA3880E-027B-48F1-AA8B-ABA3EE019A1D}"/>
              </a:ext>
            </a:extLst>
          </p:cNvPr>
          <p:cNvSpPr txBox="1">
            <a:spLocks/>
          </p:cNvSpPr>
          <p:nvPr/>
        </p:nvSpPr>
        <p:spPr>
          <a:xfrm>
            <a:off x="5548284" y="3284476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C51C924-9022-449B-9374-E9245DBF8A72}"/>
              </a:ext>
            </a:extLst>
          </p:cNvPr>
          <p:cNvSpPr txBox="1">
            <a:spLocks/>
          </p:cNvSpPr>
          <p:nvPr/>
        </p:nvSpPr>
        <p:spPr>
          <a:xfrm>
            <a:off x="3706575" y="5734819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1" name="Titel 1">
            <a:extLst>
              <a:ext uri="{FF2B5EF4-FFF2-40B4-BE49-F238E27FC236}">
                <a16:creationId xmlns:a16="http://schemas.microsoft.com/office/drawing/2014/main" id="{E86EA5BC-D88A-4871-9A73-F63A030D6B2D}"/>
              </a:ext>
            </a:extLst>
          </p:cNvPr>
          <p:cNvSpPr txBox="1">
            <a:spLocks/>
          </p:cNvSpPr>
          <p:nvPr/>
        </p:nvSpPr>
        <p:spPr>
          <a:xfrm>
            <a:off x="990600" y="652934"/>
            <a:ext cx="7696200" cy="134192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800" dirty="0">
                <a:solidFill>
                  <a:schemeClr val="tx1"/>
                </a:solidFill>
              </a:rPr>
              <a:t>Op een fietssuggestiestrook en aan een fietsoversteekplaats moet je voorrang verlenen.</a:t>
            </a:r>
          </a:p>
        </p:txBody>
      </p:sp>
    </p:spTree>
    <p:extLst>
      <p:ext uri="{BB962C8B-B14F-4D97-AF65-F5344CB8AC3E}">
        <p14:creationId xmlns:p14="http://schemas.microsoft.com/office/powerpoint/2010/main" val="1956277312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1384B-A3D2-43E1-90C1-40D8242A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11. Je fietst met een groep van vijf vrienden naar school. Waar moeten jullie fietsen?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C100B-D94E-4842-A4A4-89A127C19E7F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het fietspad.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Op de rijbaan.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We mogen kiezen tussen 	het fietspad en de 	rijbaan.</a:t>
            </a:r>
          </a:p>
        </p:txBody>
      </p:sp>
      <p:pic>
        <p:nvPicPr>
          <p:cNvPr id="5" name="Tijdelijke aanduiding voor inhoud 4" descr="https://verkeerstoets.s3-eu-west-1.amazonaws.com/Mobibrein_21.jpg">
            <a:extLst>
              <a:ext uri="{FF2B5EF4-FFF2-40B4-BE49-F238E27FC236}">
                <a16:creationId xmlns:a16="http://schemas.microsoft.com/office/drawing/2014/main" id="{B321976F-A598-4DCF-A484-4AF9D2D363D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599" y="2161261"/>
            <a:ext cx="4327849" cy="288312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0D492D3E-A250-4EF2-A565-A4F2BBBA6F0E}"/>
              </a:ext>
            </a:extLst>
          </p:cNvPr>
          <p:cNvSpPr/>
          <p:nvPr/>
        </p:nvSpPr>
        <p:spPr>
          <a:xfrm>
            <a:off x="5469296" y="2933931"/>
            <a:ext cx="3316293" cy="33500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F24BB97F-41D4-4992-B443-961D07B1E5F7}"/>
              </a:ext>
            </a:extLst>
          </p:cNvPr>
          <p:cNvSpPr txBox="1">
            <a:spLocks/>
          </p:cNvSpPr>
          <p:nvPr/>
        </p:nvSpPr>
        <p:spPr>
          <a:xfrm>
            <a:off x="990600" y="647699"/>
            <a:ext cx="7696200" cy="9144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800" dirty="0">
                <a:solidFill>
                  <a:schemeClr val="tx1"/>
                </a:solidFill>
              </a:rPr>
              <a:t>Een groep van minstens 15 fietsers mag kiezen tussen het fietspad en de rijbaan.</a:t>
            </a:r>
          </a:p>
        </p:txBody>
      </p:sp>
    </p:spTree>
    <p:extLst>
      <p:ext uri="{BB962C8B-B14F-4D97-AF65-F5344CB8AC3E}">
        <p14:creationId xmlns:p14="http://schemas.microsoft.com/office/powerpoint/2010/main" val="3936172949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737D46-6ED7-43B5-958B-077FCF03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000" dirty="0">
                <a:solidFill>
                  <a:schemeClr val="tx1"/>
                </a:solidFill>
              </a:rPr>
              <a:t>12. Je steekt aan het verkeerslicht over met een groep. Je bent in het midden van de rijbaan wanneer het licht op rood gaat voor de voetgangers? Wat moet je doen? 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235C9F11-8DBD-4556-B1B2-48D059382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2075088"/>
            <a:ext cx="4346863" cy="289320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A5DD6-0A16-4FCF-BB4B-590D8F38F9E7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Je loopt snel naar de 	overkant.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Je keert terug.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Je stapt rustig door naar 	de overkant.</a:t>
            </a: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0FD9820F-0C4A-4A59-A2A5-CF6D815C3915}"/>
              </a:ext>
            </a:extLst>
          </p:cNvPr>
          <p:cNvSpPr/>
          <p:nvPr/>
        </p:nvSpPr>
        <p:spPr>
          <a:xfrm>
            <a:off x="5535284" y="3793426"/>
            <a:ext cx="3316293" cy="53347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B980FAAE-FECC-4465-847F-2144A83AC135}"/>
              </a:ext>
            </a:extLst>
          </p:cNvPr>
          <p:cNvSpPr txBox="1">
            <a:spLocks/>
          </p:cNvSpPr>
          <p:nvPr/>
        </p:nvSpPr>
        <p:spPr>
          <a:xfrm>
            <a:off x="990600" y="650097"/>
            <a:ext cx="7696200" cy="99959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nl-BE" sz="2000" dirty="0">
                <a:solidFill>
                  <a:schemeClr val="tx1"/>
                </a:solidFill>
              </a:rPr>
              <a:t>Enkel de voetgangers die nog niet bezig zijn met oversteken, stoppen voor het rode licht.</a:t>
            </a:r>
          </a:p>
        </p:txBody>
      </p:sp>
    </p:spTree>
    <p:extLst>
      <p:ext uri="{BB962C8B-B14F-4D97-AF65-F5344CB8AC3E}">
        <p14:creationId xmlns:p14="http://schemas.microsoft.com/office/powerpoint/2010/main" val="1366529869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>
                <a:solidFill>
                  <a:schemeClr val="tx1"/>
                </a:solidFill>
              </a:rPr>
              <a:t>13. Je rijdt op een fietspad en nadert een bus die net gestopt is aan de halte. Welke uitspraak is juist?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D71C5-7FC0-4D02-B66F-C8F81CBE15B2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mag doorrijden maar moet de 		passagiers verwittigen met de 	fietsbel.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moet stoppen om de 	passagiers te laten afstappen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mag voorbijrijden want ik heb 	voorrang op het fietspad.</a:t>
            </a:r>
          </a:p>
        </p:txBody>
      </p:sp>
      <p:pic>
        <p:nvPicPr>
          <p:cNvPr id="1028" name="Picture 4" descr="https://northeurope1-mediap.svc.ms/transform/thumbnail?provider=spo&amp;inputFormat=jpg&amp;cs=fFNQTw&amp;docid=https%3A%2F%2Fvsvmechelen.sharepoint.com%3A443%2F_api%2Fv2.0%2Fdrives%2Fb!QrbTxYm810-ccmBAlFXnOomaBkcRD-VDjrXKVI3NEgLK5_qJ-PPBQa1dJvThTabE%2Fitems%2F01WHGMBWKRWC3ESPPTJRDKK3AO67Z5UOL6%3Fversion%3DPublished&amp;access_token=eyJ0eXAiOiJKV1QiLCJhbGciOiJub25lIn0.eyJhdWQiOiIwMDAwMDAwMy0wMDAwLTBmZjEtY2UwMC0wMDAwMDAwMDAwMDAvdnN2bWVjaGVsZW4uc2hhcmVwb2ludC5jb21AYzY4MzE0ZTgtZDE2OS00YzI0LWFhYjAtMzcwNjkxMzIzZGI4IiwiaXNzIjoiMDAwMDAwMDMtMDAwMC0wZmYxLWNlMDAtMDAwMDAwMDAwMDAwIiwibmJmIjoiMTU2NDcyODgwOCIsImV4cCI6IjE1NjQ3NTA0MDgiLCJlbmRwb2ludHVybCI6InF6K3lpdTRFa2ZIbS9CbXdzMzhnQ1M0QkwzYWxnUzZINklZaEREdTF6YWM9IiwiZW5kcG9pbnR1cmxMZW5ndGgiOiIxMTgiLCJpc2xvb3BiYWNrIjoiVHJ1ZSIsImNpZCI6Ik4yRXpOR1kyT1dVdE1qQTBaUzB4TURBd0xXTTVOVFl0T0dReE4ySXlZV0l6WkRReiIsInZlciI6Imhhc2hlZHByb29mdG9rZW4iLCJzaXRlaWQiOiJZelZrTTJJMk5ESXRZbU00T1MwMFptUTNMVGxqTnpJdE5qQTBNRGswTlRWbE56TmgiLCJzaWduaW5fc3RhdGUiOiJbXCJrbXNpXCJdIiwibmFtZWlkIjoiMCMuZnxtZW1iZXJzaGlwfGNocmlzdG9waGVyLmRob25kdEB2c3YuYmUiLCJuaWkiOiJtaWNyb3NvZnQuc2hhcmVwb2ludCIsImlzdXNlciI6InRydWUiLCJjYWNoZWtleSI6IjBoLmZ8bWVtYmVyc2hpcHwxMDAzM2ZmZjg4YTdmZGJmQGxpdmUuY29tIiwidHQiOiIwIiwidXNlUGVyc2lzdGVudENvb2tpZSI6IjMifQ.am1GaEQ5NlpOc3VyT2hVZkE1RUtBZjdkYlV2Ung2N0JNM1BTNmE4ZC9Pdz0&amp;encodeFailures=1&amp;srcWidth=&amp;srcHeight=&amp;width=1920&amp;height=853&amp;action=Access">
            <a:extLst>
              <a:ext uri="{FF2B5EF4-FFF2-40B4-BE49-F238E27FC236}">
                <a16:creationId xmlns:a16="http://schemas.microsoft.com/office/drawing/2014/main" id="{DDF1385E-A7A8-4FE1-BEE7-093BED177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92454"/>
            <a:ext cx="4399142" cy="292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hthoek 33">
            <a:extLst>
              <a:ext uri="{FF2B5EF4-FFF2-40B4-BE49-F238E27FC236}">
                <a16:creationId xmlns:a16="http://schemas.microsoft.com/office/drawing/2014/main" id="{1107BAE3-63E6-454D-B88A-332F6ADB666F}"/>
              </a:ext>
            </a:extLst>
          </p:cNvPr>
          <p:cNvSpPr/>
          <p:nvPr/>
        </p:nvSpPr>
        <p:spPr>
          <a:xfrm>
            <a:off x="5469296" y="3521888"/>
            <a:ext cx="2846892" cy="406232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194B52EF-E8B2-4DD3-B79C-1A7D57AC6650}"/>
              </a:ext>
            </a:extLst>
          </p:cNvPr>
          <p:cNvSpPr txBox="1">
            <a:spLocks/>
          </p:cNvSpPr>
          <p:nvPr/>
        </p:nvSpPr>
        <p:spPr>
          <a:xfrm>
            <a:off x="990600" y="647699"/>
            <a:ext cx="7696200" cy="9144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400" dirty="0">
                <a:solidFill>
                  <a:schemeClr val="tx1"/>
                </a:solidFill>
              </a:rPr>
              <a:t>Je moet stoppen om reizigers de kans te geven het voetpad veilig te bereiken.</a:t>
            </a:r>
          </a:p>
        </p:txBody>
      </p:sp>
    </p:spTree>
    <p:extLst>
      <p:ext uri="{BB962C8B-B14F-4D97-AF65-F5344CB8AC3E}">
        <p14:creationId xmlns:p14="http://schemas.microsoft.com/office/powerpoint/2010/main" val="3721684464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>
                <a:solidFill>
                  <a:schemeClr val="tx1"/>
                </a:solidFill>
              </a:rPr>
              <a:t>14. Je fietst aan de linkerkant van de weg op een tweerichtingsfietspad. Wat kun je hier best doen?</a:t>
            </a:r>
            <a:endParaRPr lang="nl-BE" sz="12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D71C5-7FC0-4D02-B66F-C8F81CBE15B2}"/>
              </a:ext>
            </a:extLst>
          </p:cNvPr>
          <p:cNvSpPr txBox="1">
            <a:spLocks/>
          </p:cNvSpPr>
          <p:nvPr/>
        </p:nvSpPr>
        <p:spPr>
          <a:xfrm>
            <a:off x="5469296" y="2962212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rijd verder want ik heb voorrang 	op het fietspad.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vertraag en stop als ik geen 	oogcontact kan maken met de 	bestuurder.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800" dirty="0">
                <a:solidFill>
                  <a:schemeClr val="tx1"/>
                </a:solidFill>
              </a:rPr>
              <a:t>Ik wijk naar rechts uit op de rijbaan.</a:t>
            </a:r>
          </a:p>
        </p:txBody>
      </p:sp>
      <p:pic>
        <p:nvPicPr>
          <p:cNvPr id="8" name="Afbeelding 7" descr="https://verkeerstoets.s3-eu-west-1.amazonaws.com/Mobibrein_20.jpg">
            <a:extLst>
              <a:ext uri="{FF2B5EF4-FFF2-40B4-BE49-F238E27FC236}">
                <a16:creationId xmlns:a16="http://schemas.microsoft.com/office/drawing/2014/main" id="{29A64EE0-8323-44BC-8C82-C6B66CA8BAB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338130"/>
            <a:ext cx="4411824" cy="293708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02616CC3-ADFC-4B85-995F-5F9A58320118}"/>
              </a:ext>
            </a:extLst>
          </p:cNvPr>
          <p:cNvSpPr/>
          <p:nvPr/>
        </p:nvSpPr>
        <p:spPr>
          <a:xfrm>
            <a:off x="5507005" y="3352403"/>
            <a:ext cx="3217504" cy="550294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2FAABD60-F98E-4CDC-A67A-4322FF475783}"/>
              </a:ext>
            </a:extLst>
          </p:cNvPr>
          <p:cNvSpPr txBox="1">
            <a:spLocks/>
          </p:cNvSpPr>
          <p:nvPr/>
        </p:nvSpPr>
        <p:spPr>
          <a:xfrm>
            <a:off x="990600" y="646522"/>
            <a:ext cx="7696200" cy="9144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400" dirty="0">
                <a:solidFill>
                  <a:schemeClr val="tx1"/>
                </a:solidFill>
              </a:rPr>
              <a:t>Bestuurders beseffen niet altijd dat ze een tweerichtingsfietspad naderen. Ze kijken dus vooral naar links.</a:t>
            </a:r>
            <a:endParaRPr lang="nl-B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55844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AFFD1-BC3D-4E04-BD4B-67D10471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dirty="0">
                <a:solidFill>
                  <a:schemeClr val="tx1"/>
                </a:solidFill>
              </a:rPr>
              <a:t>15. Je bent met de klas op uitstap. Hoe wandel je hier het veiligst?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D71C5-7FC0-4D02-B66F-C8F81CBE15B2}"/>
              </a:ext>
            </a:extLst>
          </p:cNvPr>
          <p:cNvSpPr txBox="1">
            <a:spLocks/>
          </p:cNvSpPr>
          <p:nvPr/>
        </p:nvSpPr>
        <p:spPr>
          <a:xfrm>
            <a:off x="5347998" y="2896898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Links op de rijbaan met twee 	naast elkaar.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Rechts op de rijbaan achter 	elkaar.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Links op de rijbaan achter 	elkaar.</a:t>
            </a:r>
          </a:p>
        </p:txBody>
      </p:sp>
      <p:pic>
        <p:nvPicPr>
          <p:cNvPr id="5" name="Afbeelding 4" descr="https://verkeerstoets.s3-eu-west-1.amazonaws.com/Mobilitest%20Mechelen361.jpg">
            <a:extLst>
              <a:ext uri="{FF2B5EF4-FFF2-40B4-BE49-F238E27FC236}">
                <a16:creationId xmlns:a16="http://schemas.microsoft.com/office/drawing/2014/main" id="{FE9B39C9-F203-4A94-8527-5EF0783A9BD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599" y="2273274"/>
            <a:ext cx="4169229" cy="277562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Rechthoek 60">
            <a:extLst>
              <a:ext uri="{FF2B5EF4-FFF2-40B4-BE49-F238E27FC236}">
                <a16:creationId xmlns:a16="http://schemas.microsoft.com/office/drawing/2014/main" id="{FEDE3F25-D8E5-4419-A921-4A502A6DB213}"/>
              </a:ext>
            </a:extLst>
          </p:cNvPr>
          <p:cNvSpPr/>
          <p:nvPr/>
        </p:nvSpPr>
        <p:spPr>
          <a:xfrm>
            <a:off x="5347998" y="3839695"/>
            <a:ext cx="3316293" cy="506062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53B95A8C-1838-433C-BF3D-D72789C20C7D}"/>
              </a:ext>
            </a:extLst>
          </p:cNvPr>
          <p:cNvSpPr txBox="1">
            <a:spLocks/>
          </p:cNvSpPr>
          <p:nvPr/>
        </p:nvSpPr>
        <p:spPr>
          <a:xfrm>
            <a:off x="990600" y="647698"/>
            <a:ext cx="7696200" cy="13884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solidFill>
                  <a:schemeClr val="tx1"/>
                </a:solidFill>
              </a:rPr>
              <a:t>Wanneer je aan de linkerkant van de baan wandelt, zie je het verkeer het best aankomen.</a:t>
            </a:r>
          </a:p>
        </p:txBody>
      </p:sp>
    </p:spTree>
    <p:extLst>
      <p:ext uri="{BB962C8B-B14F-4D97-AF65-F5344CB8AC3E}">
        <p14:creationId xmlns:p14="http://schemas.microsoft.com/office/powerpoint/2010/main" val="1797409844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3F8090BB-48CD-4471-A754-5961BB953E22}"/>
              </a:ext>
            </a:extLst>
          </p:cNvPr>
          <p:cNvSpPr txBox="1">
            <a:spLocks/>
          </p:cNvSpPr>
          <p:nvPr/>
        </p:nvSpPr>
        <p:spPr>
          <a:xfrm>
            <a:off x="990600" y="423027"/>
            <a:ext cx="7696200" cy="9144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400" dirty="0">
                <a:solidFill>
                  <a:schemeClr val="tx1"/>
                </a:solidFill>
              </a:rPr>
              <a:t>16. Welke kledij is in het donker het best zichtbaar voor een aankomend voertuig?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58" name="Titel 1">
            <a:extLst>
              <a:ext uri="{FF2B5EF4-FFF2-40B4-BE49-F238E27FC236}">
                <a16:creationId xmlns:a16="http://schemas.microsoft.com/office/drawing/2014/main" id="{F55F7FA6-06F7-4701-848D-33504D6ABF08}"/>
              </a:ext>
            </a:extLst>
          </p:cNvPr>
          <p:cNvSpPr txBox="1">
            <a:spLocks/>
          </p:cNvSpPr>
          <p:nvPr/>
        </p:nvSpPr>
        <p:spPr>
          <a:xfrm>
            <a:off x="990600" y="423027"/>
            <a:ext cx="7696200" cy="9144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400" dirty="0">
                <a:solidFill>
                  <a:schemeClr val="tx1"/>
                </a:solidFill>
              </a:rPr>
              <a:t>Met reflecterend materiaal ben je in het donker zichtbaar op 150 meter. Met felle kleuren pas op 50 meter.</a:t>
            </a:r>
            <a:endParaRPr lang="nl-BE" sz="1600" dirty="0">
              <a:solidFill>
                <a:schemeClr val="tx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2CC702D-2790-4198-90E1-24C4A5B9EF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859962"/>
            <a:ext cx="4132232" cy="337018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F049388-8620-4B0D-B865-894108BE4912}"/>
              </a:ext>
            </a:extLst>
          </p:cNvPr>
          <p:cNvSpPr txBox="1">
            <a:spLocks/>
          </p:cNvSpPr>
          <p:nvPr/>
        </p:nvSpPr>
        <p:spPr>
          <a:xfrm>
            <a:off x="5347998" y="2896898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De lichte T-shirt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De reflecterende jas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Het fluohesje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5422FCE-306A-46F8-B43E-697BF2F49E40}"/>
              </a:ext>
            </a:extLst>
          </p:cNvPr>
          <p:cNvSpPr txBox="1">
            <a:spLocks/>
          </p:cNvSpPr>
          <p:nvPr/>
        </p:nvSpPr>
        <p:spPr>
          <a:xfrm>
            <a:off x="1777063" y="4622120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8DFBE3D-8C68-4524-A2F3-2042A060F3D6}"/>
              </a:ext>
            </a:extLst>
          </p:cNvPr>
          <p:cNvSpPr txBox="1">
            <a:spLocks/>
          </p:cNvSpPr>
          <p:nvPr/>
        </p:nvSpPr>
        <p:spPr>
          <a:xfrm>
            <a:off x="2857938" y="4631982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2F6D966-4960-4328-9B65-B120BDEA59A6}"/>
              </a:ext>
            </a:extLst>
          </p:cNvPr>
          <p:cNvSpPr txBox="1">
            <a:spLocks/>
          </p:cNvSpPr>
          <p:nvPr/>
        </p:nvSpPr>
        <p:spPr>
          <a:xfrm>
            <a:off x="3827552" y="4622120"/>
            <a:ext cx="744448" cy="799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base"/>
            <a:r>
              <a:rPr lang="nl-NL" sz="5400" dirty="0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DF315829-FF47-4C53-90CE-A4485DD98116}"/>
              </a:ext>
            </a:extLst>
          </p:cNvPr>
          <p:cNvSpPr/>
          <p:nvPr/>
        </p:nvSpPr>
        <p:spPr>
          <a:xfrm>
            <a:off x="5335571" y="3253745"/>
            <a:ext cx="2817829" cy="33500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094580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4C556A-64F9-4411-AC07-46056C47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17. Je rijdt op het fietspad en wilt rechtdoor. Naast je hoor je een voertuig naderen. </a:t>
            </a:r>
            <a:br>
              <a:rPr lang="nl-BE" sz="2400" dirty="0">
                <a:solidFill>
                  <a:schemeClr val="tx1"/>
                </a:solidFill>
              </a:rPr>
            </a:br>
            <a:r>
              <a:rPr lang="nl-BE" sz="2400" dirty="0">
                <a:solidFill>
                  <a:schemeClr val="tx1"/>
                </a:solidFill>
              </a:rPr>
              <a:t>Waar let je het meest op?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633A9A7E-C95D-4C53-B1E3-1ADB11233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2250182"/>
            <a:ext cx="4227571" cy="286791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CF41D-6E19-4242-B9AA-85B359128D14}"/>
              </a:ext>
            </a:extLst>
          </p:cNvPr>
          <p:cNvSpPr txBox="1">
            <a:spLocks/>
          </p:cNvSpPr>
          <p:nvPr/>
        </p:nvSpPr>
        <p:spPr>
          <a:xfrm>
            <a:off x="5347998" y="2896898"/>
            <a:ext cx="3581398" cy="152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kijk voor mij naar de kleur 	van het verkeerslicht.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kijk of er geen voertuigen 	door het rode licht rijden.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kijk naast mij naar het 	voertuig.</a:t>
            </a: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D6272B46-D9E6-4AE8-A79C-93C17DB23E8F}"/>
              </a:ext>
            </a:extLst>
          </p:cNvPr>
          <p:cNvSpPr/>
          <p:nvPr/>
        </p:nvSpPr>
        <p:spPr>
          <a:xfrm>
            <a:off x="5347998" y="3837995"/>
            <a:ext cx="3316293" cy="488908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1" name="Titel 1">
            <a:extLst>
              <a:ext uri="{FF2B5EF4-FFF2-40B4-BE49-F238E27FC236}">
                <a16:creationId xmlns:a16="http://schemas.microsoft.com/office/drawing/2014/main" id="{7E7BF38F-8E5A-4A14-9B71-D5B1549150FA}"/>
              </a:ext>
            </a:extLst>
          </p:cNvPr>
          <p:cNvSpPr txBox="1">
            <a:spLocks/>
          </p:cNvSpPr>
          <p:nvPr/>
        </p:nvSpPr>
        <p:spPr>
          <a:xfrm>
            <a:off x="990600" y="647699"/>
            <a:ext cx="7696200" cy="10922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Een voertuig kan ook onverwachts afslaan. De chauffeur heeft je misschien niet gezien.</a:t>
            </a:r>
          </a:p>
        </p:txBody>
      </p:sp>
    </p:spTree>
    <p:extLst>
      <p:ext uri="{BB962C8B-B14F-4D97-AF65-F5344CB8AC3E}">
        <p14:creationId xmlns:p14="http://schemas.microsoft.com/office/powerpoint/2010/main" val="3234207228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8E70E-69B6-481A-A373-AC769136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dirty="0">
                <a:solidFill>
                  <a:schemeClr val="tx1"/>
                </a:solidFill>
              </a:rPr>
              <a:t>18. Je nadert met de fiets een vrachtwagen die stilstaat. Wat kun je best doen?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E4FA5-A6CA-4DB7-8B3E-8734B9E12BFA}"/>
              </a:ext>
            </a:extLst>
          </p:cNvPr>
          <p:cNvSpPr txBox="1">
            <a:spLocks/>
          </p:cNvSpPr>
          <p:nvPr/>
        </p:nvSpPr>
        <p:spPr>
          <a:xfrm>
            <a:off x="4788814" y="2276667"/>
            <a:ext cx="4357396" cy="2463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rijd tot in het fietsopstelvak 	voor de vrachtwagen.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blijf achter de vrachtwagen.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nl-NL" sz="2000" dirty="0">
                <a:solidFill>
                  <a:schemeClr val="tx1"/>
                </a:solidFill>
              </a:rPr>
              <a:t>Ik rijd tot naast de cabine van 	de vrachtwagen.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0EF0F17E-6E60-47A5-84F0-2F869F27FDD3}"/>
              </a:ext>
            </a:extLst>
          </p:cNvPr>
          <p:cNvSpPr/>
          <p:nvPr/>
        </p:nvSpPr>
        <p:spPr>
          <a:xfrm>
            <a:off x="4788814" y="2934722"/>
            <a:ext cx="3808429" cy="335007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BBB84273-4750-4DC9-97F2-20E8CC8CA095}"/>
              </a:ext>
            </a:extLst>
          </p:cNvPr>
          <p:cNvSpPr txBox="1">
            <a:spLocks/>
          </p:cNvSpPr>
          <p:nvPr/>
        </p:nvSpPr>
        <p:spPr>
          <a:xfrm>
            <a:off x="990600" y="647698"/>
            <a:ext cx="7696200" cy="135078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800" dirty="0">
                <a:solidFill>
                  <a:schemeClr val="tx1"/>
                </a:solidFill>
              </a:rPr>
              <a:t>Omdat een vrachtwagen een grote dode hoek heeft, blijf je er best achter en ben je zeker dat je niet in zijn gevarenzone komt.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00C5B35-70E1-4C97-B1EB-99D936C7FB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941" y="3269729"/>
            <a:ext cx="3996278" cy="25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749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8E70E-69B6-481A-A373-AC769136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19. </a:t>
            </a:r>
            <a:r>
              <a:rPr lang="nl-NL" sz="2400" dirty="0">
                <a:solidFill>
                  <a:schemeClr val="tx1"/>
                </a:solidFill>
              </a:rPr>
              <a:t>Je fietst op de rode strook en je nadert een groep voetgangers. </a:t>
            </a:r>
            <a:br>
              <a:rPr lang="nl-NL" sz="2400" dirty="0">
                <a:solidFill>
                  <a:schemeClr val="tx1"/>
                </a:solidFill>
              </a:rPr>
            </a:br>
            <a:r>
              <a:rPr lang="nl-NL" sz="2400" dirty="0">
                <a:solidFill>
                  <a:schemeClr val="tx1"/>
                </a:solidFill>
              </a:rPr>
              <a:t>Welke regel is hier van toepassing</a:t>
            </a:r>
            <a:r>
              <a:rPr lang="nl-BE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CDB04F92-EBEE-4659-98E8-23BFC802CC0B}"/>
              </a:ext>
            </a:extLst>
          </p:cNvPr>
          <p:cNvSpPr/>
          <p:nvPr/>
        </p:nvSpPr>
        <p:spPr>
          <a:xfrm>
            <a:off x="4674264" y="2932365"/>
            <a:ext cx="4012536" cy="591123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61" name="Titel 1">
            <a:extLst>
              <a:ext uri="{FF2B5EF4-FFF2-40B4-BE49-F238E27FC236}">
                <a16:creationId xmlns:a16="http://schemas.microsoft.com/office/drawing/2014/main" id="{1BE7D899-7218-4BE3-A09E-E86BCA3E9C4C}"/>
              </a:ext>
            </a:extLst>
          </p:cNvPr>
          <p:cNvSpPr txBox="1">
            <a:spLocks/>
          </p:cNvSpPr>
          <p:nvPr/>
        </p:nvSpPr>
        <p:spPr>
          <a:xfrm>
            <a:off x="990600" y="647699"/>
            <a:ext cx="7696200" cy="106797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BE" sz="2200" dirty="0">
                <a:solidFill>
                  <a:schemeClr val="tx1"/>
                </a:solidFill>
              </a:rPr>
              <a:t>Het verkeersbord duidt een deel aan van de openbare weg dat fietsers en voetgangers verplicht samen moeten delen. Dit is dus geen fietspad.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B1C06CD-2B2D-401A-AA3B-6B0CCA0343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857080"/>
            <a:ext cx="3541411" cy="4176416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D094D5F-3009-46A8-A299-C45AC72FC9FB}"/>
              </a:ext>
            </a:extLst>
          </p:cNvPr>
          <p:cNvSpPr txBox="1">
            <a:spLocks/>
          </p:cNvSpPr>
          <p:nvPr/>
        </p:nvSpPr>
        <p:spPr>
          <a:xfrm>
            <a:off x="4674264" y="2244101"/>
            <a:ext cx="4152744" cy="2388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>
              <a:buFont typeface="+mj-lt"/>
              <a:buAutoNum type="alphaUcPeriod"/>
            </a:pPr>
            <a:r>
              <a:rPr lang="nl-BE" sz="2000" dirty="0">
                <a:solidFill>
                  <a:schemeClr val="tx1"/>
                </a:solidFill>
              </a:rPr>
              <a:t>De voetgangers moeten voorrang 	verlenen aan de fietser.</a:t>
            </a:r>
          </a:p>
          <a:p>
            <a:pPr marL="171450" indent="-514350">
              <a:buFont typeface="+mj-lt"/>
              <a:buAutoNum type="alphaUcPeriod"/>
            </a:pPr>
            <a:r>
              <a:rPr lang="nl-BE" sz="2000" dirty="0">
                <a:solidFill>
                  <a:schemeClr val="tx1"/>
                </a:solidFill>
              </a:rPr>
              <a:t>De fietser mag de voetgangers 	niet in gevaar brengen.</a:t>
            </a:r>
          </a:p>
          <a:p>
            <a:pPr marL="171450" indent="-514350">
              <a:buFont typeface="+mj-lt"/>
              <a:buAutoNum type="alphaUcPeriod"/>
            </a:pPr>
            <a:r>
              <a:rPr lang="nl-BE" sz="2000" dirty="0">
                <a:solidFill>
                  <a:schemeClr val="tx1"/>
                </a:solidFill>
              </a:rPr>
              <a:t>Je mag hier enkel fietsen 	wanneer er geen voetgangers 	zijn.</a:t>
            </a:r>
          </a:p>
        </p:txBody>
      </p:sp>
    </p:spTree>
    <p:extLst>
      <p:ext uri="{BB962C8B-B14F-4D97-AF65-F5344CB8AC3E}">
        <p14:creationId xmlns:p14="http://schemas.microsoft.com/office/powerpoint/2010/main" val="1650313668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8E70E-69B6-481A-A373-AC769136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48558"/>
            <a:ext cx="7696200" cy="914402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20. </a:t>
            </a:r>
            <a:r>
              <a:rPr lang="nl-NL" sz="2400" dirty="0">
                <a:solidFill>
                  <a:schemeClr val="tx1"/>
                </a:solidFill>
              </a:rPr>
              <a:t>Je fietst binnen de bebouwde kom in een groepje. Een wagen nadert langs achter. </a:t>
            </a:r>
            <a:br>
              <a:rPr lang="nl-NL" sz="2400" dirty="0">
                <a:solidFill>
                  <a:schemeClr val="tx1"/>
                </a:solidFill>
              </a:rPr>
            </a:br>
            <a:r>
              <a:rPr lang="nl-NL" sz="2400" dirty="0">
                <a:solidFill>
                  <a:schemeClr val="tx1"/>
                </a:solidFill>
              </a:rPr>
              <a:t>Op welke manier(en) mogen jullie blijven fietsen</a:t>
            </a:r>
            <a:r>
              <a:rPr lang="nl-BE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E4FA5-A6CA-4DB7-8B3E-8734B9E12BFA}"/>
              </a:ext>
            </a:extLst>
          </p:cNvPr>
          <p:cNvSpPr txBox="1">
            <a:spLocks/>
          </p:cNvSpPr>
          <p:nvPr/>
        </p:nvSpPr>
        <p:spPr>
          <a:xfrm>
            <a:off x="5704484" y="4302215"/>
            <a:ext cx="3816220" cy="1875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342900" algn="l" defTabSz="457200" rtl="0" eaLnBrk="1" latinLnBrk="0" hangingPunct="1">
              <a:spcBef>
                <a:spcPts val="0"/>
              </a:spcBef>
              <a:buFontTx/>
              <a:buNone/>
              <a:defRPr sz="32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20000" indent="-285750" algn="l" defTabSz="457200" rtl="0" eaLnBrk="1" latinLnBrk="0" hangingPunct="1">
              <a:spcBef>
                <a:spcPts val="0"/>
              </a:spcBef>
              <a:buFontTx/>
              <a:buNone/>
              <a:defRPr sz="2800" b="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440000" indent="-228600" algn="l" defTabSz="457200" rtl="0" eaLnBrk="1" latinLnBrk="0" hangingPunct="1">
              <a:spcBef>
                <a:spcPts val="0"/>
              </a:spcBef>
              <a:buFontTx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514350" fontAlgn="base">
              <a:buFont typeface="+mj-lt"/>
              <a:buAutoNum type="alphaUcPeriod"/>
            </a:pPr>
            <a:r>
              <a:rPr lang="es-ES" sz="2800" dirty="0">
                <a:solidFill>
                  <a:schemeClr val="tx1"/>
                </a:solidFill>
              </a:rPr>
              <a:t>A 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es-ES" sz="2800" dirty="0">
                <a:solidFill>
                  <a:schemeClr val="tx1"/>
                </a:solidFill>
              </a:rPr>
              <a:t>A, B en C</a:t>
            </a:r>
          </a:p>
          <a:p>
            <a:pPr marL="171450" indent="-514350" fontAlgn="base">
              <a:buFont typeface="+mj-lt"/>
              <a:buAutoNum type="alphaUcPeriod"/>
            </a:pPr>
            <a:r>
              <a:rPr lang="es-ES" sz="2800" dirty="0">
                <a:solidFill>
                  <a:schemeClr val="tx1"/>
                </a:solidFill>
              </a:rPr>
              <a:t>B en C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DC61FD4-8E4F-40CF-A602-69079241B115}"/>
              </a:ext>
            </a:extLst>
          </p:cNvPr>
          <p:cNvSpPr/>
          <p:nvPr/>
        </p:nvSpPr>
        <p:spPr>
          <a:xfrm>
            <a:off x="5704484" y="5192687"/>
            <a:ext cx="1793033" cy="443060"/>
          </a:xfrm>
          <a:prstGeom prst="rect">
            <a:avLst/>
          </a:prstGeom>
          <a:solidFill>
            <a:schemeClr val="bg2">
              <a:lumMod val="60000"/>
              <a:lumOff val="40000"/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58ECB69B-34C1-4C4A-A53B-C4959D93D814}"/>
              </a:ext>
            </a:extLst>
          </p:cNvPr>
          <p:cNvSpPr txBox="1">
            <a:spLocks/>
          </p:cNvSpPr>
          <p:nvPr/>
        </p:nvSpPr>
        <p:spPr>
          <a:xfrm>
            <a:off x="962170" y="335933"/>
            <a:ext cx="7696200" cy="122616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00831A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nl-BE" sz="2400" dirty="0">
                <a:solidFill>
                  <a:schemeClr val="tx1"/>
                </a:solidFill>
              </a:rPr>
              <a:t>Binnen de bebouwde kom </a:t>
            </a:r>
            <a:r>
              <a:rPr lang="nl-BE" sz="2400" dirty="0">
                <a:solidFill>
                  <a:schemeClr val="tx1"/>
                </a:solidFill>
                <a:sym typeface="Wingdings" panose="05000000000000000000" pitchFamily="2" charset="2"/>
              </a:rPr>
              <a:t>mogen fietsers met twee naast elkaar rijden, behalve wanneer kruisen met tegenliggers hierdoor onmogelijk wordt. </a:t>
            </a:r>
            <a:endParaRPr lang="nl-BE" sz="2400" dirty="0">
              <a:solidFill>
                <a:schemeClr val="tx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522FED4-7C81-4ABC-867A-50CAF02696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953" y="1478480"/>
            <a:ext cx="3389772" cy="2520001"/>
          </a:xfrm>
          <a:prstGeom prst="rect">
            <a:avLst/>
          </a:prstGeom>
        </p:spPr>
      </p:pic>
      <p:pic>
        <p:nvPicPr>
          <p:cNvPr id="50" name="Tijdelijke aanduiding voor inhoud 49">
            <a:extLst>
              <a:ext uri="{FF2B5EF4-FFF2-40B4-BE49-F238E27FC236}">
                <a16:creationId xmlns:a16="http://schemas.microsoft.com/office/drawing/2014/main" id="{B5AD93BD-F926-463B-A6F3-113F6D1A3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10" y="3671449"/>
            <a:ext cx="3389768" cy="2519998"/>
          </a:xfrm>
        </p:spPr>
      </p:pic>
      <p:pic>
        <p:nvPicPr>
          <p:cNvPr id="52" name="Afbeelding 51">
            <a:extLst>
              <a:ext uri="{FF2B5EF4-FFF2-40B4-BE49-F238E27FC236}">
                <a16:creationId xmlns:a16="http://schemas.microsoft.com/office/drawing/2014/main" id="{7C3AD958-ED73-4F01-A33F-65B8D402D0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7032" y="1477448"/>
            <a:ext cx="3389768" cy="251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3378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4" grpId="0" animBg="1"/>
    </p:bldLst>
  </p:timing>
</p:sld>
</file>

<file path=ppt/theme/theme1.xml><?xml version="1.0" encoding="utf-8"?>
<a:theme xmlns:a="http://schemas.openxmlformats.org/drawingml/2006/main" name="VSV_PPT_MIDDELBAAR_NEW2018">
  <a:themeElements>
    <a:clrScheme name="VSV_MIDDELBAAR">
      <a:dk1>
        <a:sysClr val="windowText" lastClr="000000"/>
      </a:dk1>
      <a:lt1>
        <a:sysClr val="window" lastClr="FFFFFF"/>
      </a:lt1>
      <a:dk2>
        <a:srgbClr val="C7DA00"/>
      </a:dk2>
      <a:lt2>
        <a:srgbClr val="00831A"/>
      </a:lt2>
      <a:accent1>
        <a:srgbClr val="C7DA00"/>
      </a:accent1>
      <a:accent2>
        <a:srgbClr val="00831A"/>
      </a:accent2>
      <a:accent3>
        <a:srgbClr val="FF0521"/>
      </a:accent3>
      <a:accent4>
        <a:srgbClr val="6C6F70"/>
      </a:accent4>
      <a:accent5>
        <a:srgbClr val="9BBCED"/>
      </a:accent5>
      <a:accent6>
        <a:srgbClr val="93006D"/>
      </a:accent6>
      <a:hlink>
        <a:srgbClr val="0000FF"/>
      </a:hlink>
      <a:folHlink>
        <a:srgbClr val="CE005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sfiche september 2019 - Quiz" id="{E5AC56E7-CF6D-4310-B2E6-A7D606330068}" vid="{0F6626A2-CB91-4C1E-A170-1C8E634D162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Document" ma:contentTypeID="0x010100F3FE3239E4E2A1498F453D6BE653436800BB85D9D66AC8D94E80CA9B4C99005794" ma:contentTypeVersion="3" ma:contentTypeDescription="" ma:contentTypeScope="" ma:versionID="26c4c731449ef88a0ae96bbe2a43f7a8">
  <xsd:schema xmlns:xsd="http://www.w3.org/2001/XMLSchema" xmlns:xs="http://www.w3.org/2001/XMLSchema" xmlns:p="http://schemas.microsoft.com/office/2006/metadata/properties" xmlns:ns2="44143a4e-9fe9-4680-a59b-8ab9d3686f45" targetNamespace="http://schemas.microsoft.com/office/2006/metadata/properties" ma:root="true" ma:fieldsID="31797fbce0006770bd9ff3c12f9deb3a" ns2:_="">
    <xsd:import namespace="44143a4e-9fe9-4680-a59b-8ab9d3686f45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i076631005f04647a71acb68b8371c87" minOccurs="0"/>
                <xsd:element ref="ns2:f264efa73e1f4e55bab25e9d5c8df00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143a4e-9fe9-4680-a59b-8ab9d3686f45" elementFormDefault="qualified">
    <xsd:import namespace="http://schemas.microsoft.com/office/2006/documentManagement/types"/>
    <xsd:import namespace="http://schemas.microsoft.com/office/infopath/2007/PartnerControls"/>
    <xsd:element name="TaxCatchAll" ma:index="2" nillable="true" ma:displayName="Taxonomy Catch All Column" ma:hidden="true" ma:list="{3ae03e36-f1b3-4df9-9e7d-d7057617e557}" ma:internalName="TaxCatchAll" ma:showField="CatchAllData" ma:web="8bb05320-a2dc-4a0c-99b1-1239c519c1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" nillable="true" ma:displayName="Taxonomy Catch All Column1" ma:hidden="true" ma:list="{3ae03e36-f1b3-4df9-9e7d-d7057617e557}" ma:internalName="TaxCatchAllLabel" ma:readOnly="true" ma:showField="CatchAllDataLabel" ma:web="8bb05320-a2dc-4a0c-99b1-1239c519c1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076631005f04647a71acb68b8371c87" ma:index="10" ma:taxonomy="true" ma:internalName="i076631005f04647a71acb68b8371c87" ma:taxonomyFieldName="VSV_x002d_Categori_x00eb_n" ma:displayName="VSV-Categorieën" ma:default="" ma:fieldId="{20766310-05f0-4647-a71a-cb68b8371c87}" ma:taxonomyMulti="true" ma:sspId="75dbefeb-a213-4d69-9c01-03f483e43254" ma:termSetId="ee4f8aac-4c05-453c-ad22-dacc5100bab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264efa73e1f4e55bab25e9d5c8df005" ma:index="12" ma:taxonomy="true" ma:internalName="f264efa73e1f4e55bab25e9d5c8df005" ma:taxonomyFieldName="Jaartal" ma:displayName="Jaartal" ma:default="" ma:fieldId="{f264efa7-3e1f-4e55-bab2-5e9d5c8df005}" ma:sspId="75dbefeb-a213-4d69-9c01-03f483e43254" ma:termSetId="47154291-83e7-439c-945e-5d782c953f8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Inhou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75dbefeb-a213-4d69-9c01-03f483e43254" ContentTypeId="0x010100F3FE3239E4E2A1498F453D6BE6534368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076631005f04647a71acb68b8371c87 xmlns="44143a4e-9fe9-4680-a59b-8ab9d3686f45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Lesfiches</TermName>
          <TermId xmlns="http://schemas.microsoft.com/office/infopath/2007/PartnerControls">6f6ce27c-5e27-4402-83c3-b42da15b65b2</TermId>
        </TermInfo>
        <TermInfo xmlns="http://schemas.microsoft.com/office/infopath/2007/PartnerControls">
          <TermName xmlns="http://schemas.microsoft.com/office/infopath/2007/PartnerControls">Secundair onderwijs</TermName>
          <TermId xmlns="http://schemas.microsoft.com/office/infopath/2007/PartnerControls">6d1a6d6e-6eb4-4e1f-afd4-7a662f5d701f</TermId>
        </TermInfo>
      </Terms>
    </i076631005f04647a71acb68b8371c87>
    <TaxCatchAll xmlns="44143a4e-9fe9-4680-a59b-8ab9d3686f45">
      <Value>6</Value>
      <Value>16</Value>
      <Value>14</Value>
    </TaxCatchAll>
    <f264efa73e1f4e55bab25e9d5c8df005 xmlns="44143a4e-9fe9-4680-a59b-8ab9d3686f45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2019-2020</TermName>
          <TermId xmlns="http://schemas.microsoft.com/office/infopath/2007/PartnerControls">8bbebd5f-eeea-4bc7-bfab-d74dcc32d9e9</TermId>
        </TermInfo>
      </Terms>
    </f264efa73e1f4e55bab25e9d5c8df005>
  </documentManagement>
</p:properties>
</file>

<file path=customXml/itemProps1.xml><?xml version="1.0" encoding="utf-8"?>
<ds:datastoreItem xmlns:ds="http://schemas.openxmlformats.org/officeDocument/2006/customXml" ds:itemID="{5ED0245C-ABDA-409D-9E51-D2CBBDF507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A97ABF-CD5C-453C-820B-9A96F86B8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143a4e-9fe9-4680-a59b-8ab9d3686f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D5D989-A0F0-4921-9DEB-91AA4C23ECFA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7E51F3E-F02C-4EA0-A079-9027AEC4BE2A}">
  <ds:schemaRefs>
    <ds:schemaRef ds:uri="http://schemas.microsoft.com/office/2006/documentManagement/types"/>
    <ds:schemaRef ds:uri="44143a4e-9fe9-4680-a59b-8ab9d3686f45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lesfiche september 2019</Template>
  <TotalTime>2</TotalTime>
  <Words>1455</Words>
  <Application>Microsoft Office PowerPoint</Application>
  <PresentationFormat>Diavoorstelling (4:3)</PresentationFormat>
  <Paragraphs>206</Paragraphs>
  <Slides>42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42</vt:i4>
      </vt:variant>
    </vt:vector>
  </HeadingPairs>
  <TitlesOfParts>
    <vt:vector size="45" baseType="lpstr">
      <vt:lpstr>Arial</vt:lpstr>
      <vt:lpstr>Calibri</vt:lpstr>
      <vt:lpstr>VSV_PPT_MIDDELBAAR_NEW2018</vt:lpstr>
      <vt:lpstr>Quiz</vt:lpstr>
      <vt:lpstr>1. Je nadert dit kruispunt. Wat moet je hier doen? </vt:lpstr>
      <vt:lpstr>2. Je fietst naar dit kruispunt. Wat moet je doen?</vt:lpstr>
      <vt:lpstr>3. Mag je deze straat inrijden met de fiets?</vt:lpstr>
      <vt:lpstr>4. Wanneer moet je voorrang verlenen aan een lijnbus die met zijn linker richtingaanwijzer aangeeft dat hij de bushalte wil verlaten?</vt:lpstr>
      <vt:lpstr>5. Wie moet hier voorrang verlenen?</vt:lpstr>
      <vt:lpstr>6. Wat is de correcte manier om als fietser links af te slaan?</vt:lpstr>
      <vt:lpstr>7. Je bent aan het fietsen en wil snel een sms sturen naar je vriendin. Mag dat?</vt:lpstr>
      <vt:lpstr>8. Je fietst buiten de bebouwde kom met twee naast elkaar. Achter jullie nadert een voertuig. Welke uitspraak is juist?</vt:lpstr>
      <vt:lpstr>9. Je gaat met je step binnen de bebouwde kom sneller dan stapvoets.  Waar moet je rijden?</vt:lpstr>
      <vt:lpstr>10. In welke situatie(s) moet ik als fietser voorrang verlenen aan een voertuig? </vt:lpstr>
      <vt:lpstr>11. Je fietst met een groep van vijf vrienden naar school. Waar moeten jullie fietsen?</vt:lpstr>
      <vt:lpstr>12. Je steekt aan het verkeerslicht over met een groep. Je bent in het midden van de rijbaan wanneer het licht op rood gaat voor de voetgangers? Wat moet je doen? </vt:lpstr>
      <vt:lpstr>13. Je rijdt op een fietspad en nadert een bus die net gestopt is aan de halte. Welke uitspraak is juist?</vt:lpstr>
      <vt:lpstr>14. Je fietst aan de linkerkant van de weg op een tweerichtingsfietspad. Wat kun je hier best doen?</vt:lpstr>
      <vt:lpstr>15. Je bent met de klas op uitstap. Hoe wandel je hier het veiligst?</vt:lpstr>
      <vt:lpstr>16. Welke kledij is in het donker het best zichtbaar voor een aankomend voertuig?</vt:lpstr>
      <vt:lpstr>17. Je rijdt op het fietspad en wilt rechtdoor. Naast je hoor je een voertuig naderen.  Waar let je het meest op?</vt:lpstr>
      <vt:lpstr>18. Je nadert met de fiets een vrachtwagen die stilstaat. Wat kun je best doen?</vt:lpstr>
      <vt:lpstr>19. Je fietst op de rode strook en je nadert een groep voetgangers.  Welke regel is hier van toepassing?</vt:lpstr>
      <vt:lpstr>20. Je fietst binnen de bebouwde kom in een groepje. Een wagen nadert langs achter.  Op welke manier(en) mogen jullie blijven fietsen?</vt:lpstr>
      <vt:lpstr>Juiste antwoorden</vt:lpstr>
      <vt:lpstr>1. Je nadert dit kruispunt. Wat moet je hier doen? </vt:lpstr>
      <vt:lpstr>2. Je fietst naar dit kruispunt. Wat moet je doen?</vt:lpstr>
      <vt:lpstr>3. Mag je deze straat inrijden met de fiets?</vt:lpstr>
      <vt:lpstr>4. Wanneer moet je voorrang verlenen aan een lijnbus die met zijn linker richtingaanwijzer aangeeft dat hij de bushalte wil verlaten?</vt:lpstr>
      <vt:lpstr>5. Wie moet hier voorrang verlenen?</vt:lpstr>
      <vt:lpstr>6. Wat is de correcte manier om als fietser links af te slaan?</vt:lpstr>
      <vt:lpstr>7. Je bent aan het fietsen en wilt snel een sms sturen naar je vriendin. Mag dat?</vt:lpstr>
      <vt:lpstr>8. Je fietst buiten de bebouwde kom met twee naast elkaar. Achter jullie nadert een voertuig. Welke uitspraak is juist?</vt:lpstr>
      <vt:lpstr>9. Je gaat met jouw step binnen de bebouwde kom sneller dan stapvoets. Waar moet je rijden?</vt:lpstr>
      <vt:lpstr>10. In welke situatie(s) moet ik als fietser voorrang verlenen aan een voertuig? </vt:lpstr>
      <vt:lpstr>11. Je fietst met een groep van vijf vrienden naar school. Waar moeten jullie fietsen?</vt:lpstr>
      <vt:lpstr>12. Je steekt aan het verkeerslicht over met een groep. Je bent in het midden van de rijbaan wanneer het licht op rood gaat voor de voetgangers? Wat moet je doen? </vt:lpstr>
      <vt:lpstr>13. Je rijdt op een fietspad en nadert een bus die net gestopt is aan de halte. Welke uitspraak is juist?</vt:lpstr>
      <vt:lpstr>14. Je fietst aan de linkerkant van de weg op een tweerichtingsfietspad. Wat kun je hier best doen?</vt:lpstr>
      <vt:lpstr>15. Je bent met de klas op uitstap. Hoe wandel je hier het veiligst?</vt:lpstr>
      <vt:lpstr>PowerPoint-presentatie</vt:lpstr>
      <vt:lpstr>17. Je rijdt op het fietspad en wilt rechtdoor. Naast je hoor je een voertuig naderen.  Waar let je het meest op?</vt:lpstr>
      <vt:lpstr>18. Je nadert met de fiets een vrachtwagen die stilstaat. Wat kun je best doen?</vt:lpstr>
      <vt:lpstr>19. Je fietst op de rode strook en je nadert een groep voetgangers.  Welke regel is hier van toepassing?</vt:lpstr>
      <vt:lpstr>20. Je fietst binnen de bebouwde kom in een groepje. Een wagen nadert langs achter.  Op welke manier(en) mogen jullie blijven fietsen?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</dc:title>
  <dc:creator>Seppe Lecocq</dc:creator>
  <cp:lastModifiedBy>Seppe Lecocq</cp:lastModifiedBy>
  <cp:revision>1</cp:revision>
  <dcterms:created xsi:type="dcterms:W3CDTF">2019-09-23T07:18:15Z</dcterms:created>
  <dcterms:modified xsi:type="dcterms:W3CDTF">2019-09-23T07:21:05Z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0x010100F3FE3239E4E2A1498F453D6BE653436800BB85D9D66AC8D94E80CA9B4C99005794</vt:lpwstr>
  </property>
  <property fmtid="{D5CDD505-2E9C-101B-9397-08002B2CF9AE}" pid="3" name="Jaartal">
    <vt:lpwstr>6;#2019-2020|8bbebd5f-eeea-4bc7-bfab-d74dcc32d9e9</vt:lpwstr>
  </property>
  <property fmtid="{D5CDD505-2E9C-101B-9397-08002B2CF9AE}" pid="4" name="VSV-Categoriën">
    <vt:lpwstr>16;#Lesfiches|6f6ce27c-5e27-4402-83c3-b42da15b65b2;#14;#Secundair onderwijs|6d1a6d6e-6eb4-4e1f-afd4-7a662f5d701f</vt:lpwstr>
  </property>
</Properties>
</file>